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28" r:id="rId2"/>
    <p:sldId id="314" r:id="rId3"/>
    <p:sldId id="299" r:id="rId4"/>
    <p:sldId id="313" r:id="rId5"/>
    <p:sldId id="293" r:id="rId6"/>
    <p:sldId id="300" r:id="rId7"/>
    <p:sldId id="296" r:id="rId8"/>
    <p:sldId id="297" r:id="rId9"/>
    <p:sldId id="315" r:id="rId10"/>
    <p:sldId id="307" r:id="rId11"/>
    <p:sldId id="302" r:id="rId12"/>
    <p:sldId id="320" r:id="rId13"/>
    <p:sldId id="319" r:id="rId14"/>
    <p:sldId id="318" r:id="rId15"/>
    <p:sldId id="295" r:id="rId16"/>
    <p:sldId id="321" r:id="rId17"/>
    <p:sldId id="322" r:id="rId18"/>
    <p:sldId id="323" r:id="rId19"/>
    <p:sldId id="324" r:id="rId20"/>
    <p:sldId id="301" r:id="rId21"/>
    <p:sldId id="298" r:id="rId22"/>
    <p:sldId id="325" r:id="rId23"/>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59D"/>
    <a:srgbClr val="EC4214"/>
    <a:srgbClr val="367E3D"/>
    <a:srgbClr val="D38583"/>
    <a:srgbClr val="8A04B4"/>
    <a:srgbClr val="7180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758" autoAdjust="0"/>
  </p:normalViewPr>
  <p:slideViewPr>
    <p:cSldViewPr>
      <p:cViewPr>
        <p:scale>
          <a:sx n="90" d="100"/>
          <a:sy n="90" d="100"/>
        </p:scale>
        <p:origin x="-85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167537F-BED4-4FFE-A92D-FA1DD167EB03}" type="datetimeFigureOut">
              <a:rPr lang="nl-BE"/>
              <a:pPr>
                <a:defRPr/>
              </a:pPr>
              <a:t>19/10/2010</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046D1D3-8F84-4190-8047-D0E69ED37612}" type="slidenum">
              <a:rPr lang="nl-BE"/>
              <a:pPr>
                <a:defRPr/>
              </a:pPr>
              <a:t>‹nr.›</a:t>
            </a:fld>
            <a:endParaRPr lang="nl-BE"/>
          </a:p>
        </p:txBody>
      </p:sp>
    </p:spTree>
    <p:extLst>
      <p:ext uri="{BB962C8B-B14F-4D97-AF65-F5344CB8AC3E}">
        <p14:creationId xmlns="" xmlns:p14="http://schemas.microsoft.com/office/powerpoint/2010/main" val="33129486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13</a:t>
            </a:fld>
            <a:endParaRPr lang="nl-BE"/>
          </a:p>
        </p:txBody>
      </p:sp>
    </p:spTree>
    <p:extLst>
      <p:ext uri="{BB962C8B-B14F-4D97-AF65-F5344CB8AC3E}">
        <p14:creationId xmlns="" xmlns:p14="http://schemas.microsoft.com/office/powerpoint/2010/main" val="236317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BE" smtClean="0"/>
              <a:t>Betekenis leren …</a:t>
            </a:r>
          </a:p>
          <a:p>
            <a:r>
              <a:rPr lang="nl-BE" smtClean="0"/>
              <a:t>Men heeft eens een leerzaam experiment uitgevoerd op een groep apen, en dat ging als volgt:</a:t>
            </a:r>
          </a:p>
          <a:p>
            <a:r>
              <a:rPr lang="nl-BE" smtClean="0"/>
              <a:t>De apen kregen regelmatig lekkernijen aangeboden via twee loketjes, maar als een aap iets aannam uit het rechter loketje werd een in de kooi aangebrachte sproei-installatie in werking gesteld en werden alle apen natgespoten.</a:t>
            </a:r>
          </a:p>
          <a:p>
            <a:r>
              <a:rPr lang="nl-BE" smtClean="0"/>
              <a:t>De apen hadden een hartgrondige hekel aan water en het duurde dan ook niet lang of de apen namen niets meer aan uit het rechter loketje. Vanaf dat moment werd de sproei-installatie nooit meer gebruikt.</a:t>
            </a:r>
          </a:p>
          <a:p>
            <a:r>
              <a:rPr lang="nl-BE" smtClean="0"/>
              <a:t>Na een tijdje werd er een aap uit de groep vervangen door een nieuwe aap. Deze aap wist natuurlijk niets van de watersproeiers maar toen hij een banaan uit het rechter loketje wilde pakken zette de hele groep apen het op een gillen en krijsen en verhinderde dat de nieuwe aap iets uit het loketje kon pakken. De nieuwe aap leerde snel dat iets aannemen uit het rechter loketje om een of andere reden niet mocht en boze reacties van zijn soortgenoten uitlokte, en hij pakte dus voortaan ook alleen nog maar eten uit het linker loketje.</a:t>
            </a:r>
          </a:p>
          <a:p>
            <a:r>
              <a:rPr lang="nl-BE" smtClean="0"/>
              <a:t>Toen werd er weer een aap vervangen. De hele groep werkte weer samen om de nieuwe aap te leren dat je beter niets uit het rechter loket kan pakken en opmerkelijk was dat de vorige nieuwe aap, die nog nooit was natgespoten, even fanatiek meedeed met gillen en krijsen. Ook de laatste nieuwe aap leerde snel en paste zich aan.</a:t>
            </a:r>
          </a:p>
          <a:p>
            <a:r>
              <a:rPr lang="nl-BE" smtClean="0"/>
              <a:t>Meer apen werden vervangen tot er uiteindelijk geen enkele aap meer over was die ooit de watersproeiers in werking had gezien. Ondanks dat bleven de apen doorgaan met gillen en krijsen als er een aap iets uit het rechter loketje wilde pakken, maar geen enkele aap wist eigenlijk waarom...</a:t>
            </a:r>
          </a:p>
          <a:p>
            <a:r>
              <a:rPr lang="nl-BE" smtClean="0"/>
              <a:t>De apen hielden een volstrekt nutteloze regel in stand. De vraag is natuurlijk of wij mensen ook van die nutteloze onzin-regels naleven. Of dat we verhaaltjes aannemen die iedereen ook maar weer doorvertelt maar die niet op feitelijke gegevens zijn gebaseerd. En stel dat je zo‘n regel of verhaaltje als zodanig herkent; moet je er dan naar luisteren?</a:t>
            </a:r>
          </a:p>
          <a:p>
            <a:r>
              <a:rPr lang="nl-BE" smtClean="0"/>
              <a:t>http://www.inana.be Ina Vandewijer</a:t>
            </a:r>
          </a:p>
          <a:p>
            <a:endParaRPr lang="nl-BE"/>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14</a:t>
            </a:fld>
            <a:endParaRPr lang="nl-BE"/>
          </a:p>
        </p:txBody>
      </p:sp>
    </p:spTree>
    <p:extLst>
      <p:ext uri="{BB962C8B-B14F-4D97-AF65-F5344CB8AC3E}">
        <p14:creationId xmlns="" xmlns:p14="http://schemas.microsoft.com/office/powerpoint/2010/main" val="300597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pPr>
              <a:defRPr/>
            </a:pPr>
            <a:fld id="{D24FEC6E-437C-454D-872B-0DA5E71C5850}" type="datetimeFigureOut">
              <a:rPr lang="nl-BE" smtClean="0"/>
              <a:pPr>
                <a:defRPr/>
              </a:pPr>
              <a:t>19/10/2010</a:t>
            </a:fld>
            <a:endParaRPr lang="nl-BE"/>
          </a:p>
        </p:txBody>
      </p:sp>
      <p:sp>
        <p:nvSpPr>
          <p:cNvPr id="2" name="Tijdelijke aanduiding voor voettekst 1"/>
          <p:cNvSpPr>
            <a:spLocks noGrp="1"/>
          </p:cNvSpPr>
          <p:nvPr>
            <p:ph type="ftr" sz="quarter" idx="11"/>
          </p:nvPr>
        </p:nvSpPr>
        <p:spPr/>
        <p:txBody>
          <a:bodyPr/>
          <a:lstStyle/>
          <a:p>
            <a:pPr>
              <a:defRPr/>
            </a:pPr>
            <a:endParaRPr lang="nl-BE"/>
          </a:p>
        </p:txBody>
      </p:sp>
      <p:sp>
        <p:nvSpPr>
          <p:cNvPr id="15" name="Tijdelijke aanduiding voor dianummer 14"/>
          <p:cNvSpPr>
            <a:spLocks noGrp="1"/>
          </p:cNvSpPr>
          <p:nvPr>
            <p:ph type="sldNum" sz="quarter" idx="12"/>
          </p:nvPr>
        </p:nvSpPr>
        <p:spPr>
          <a:xfrm>
            <a:off x="8229600" y="6473952"/>
            <a:ext cx="758952" cy="246888"/>
          </a:xfrm>
        </p:spPr>
        <p:txBody>
          <a:bodyPr/>
          <a:lstStyle/>
          <a:p>
            <a:pPr>
              <a:defRPr/>
            </a:pPr>
            <a:fld id="{07FD50A4-1AC8-43CF-A954-9B04EA1CEB13}" type="slidenum">
              <a:rPr lang="nl-BE" smtClean="0"/>
              <a:pPr>
                <a:defRPr/>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pPr>
                <a:defRPr/>
              </a:pPr>
              <a:t>19/10/2010</a:t>
            </a:fld>
            <a:endParaRPr lang="nl-BE"/>
          </a:p>
        </p:txBody>
      </p:sp>
      <p:sp>
        <p:nvSpPr>
          <p:cNvPr id="5" name="Tijdelijke aanduiding voor voettekst 4"/>
          <p:cNvSpPr>
            <a:spLocks noGrp="1"/>
          </p:cNvSpPr>
          <p:nvPr>
            <p:ph type="ftr" sz="quarter" idx="11"/>
          </p:nvPr>
        </p:nvSpPr>
        <p:spPr/>
        <p:txBody>
          <a:bodyPr/>
          <a:lstStyle/>
          <a:p>
            <a:pPr>
              <a:defRPr/>
            </a:pPr>
            <a:endParaRPr lang="nl-BE"/>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pPr>
                <a:defRPr/>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pPr>
                <a:defRPr/>
              </a:pPr>
              <a:t>19/10/2010</a:t>
            </a:fld>
            <a:endParaRPr lang="nl-BE"/>
          </a:p>
        </p:txBody>
      </p:sp>
      <p:sp>
        <p:nvSpPr>
          <p:cNvPr id="5" name="Tijdelijke aanduiding voor voettekst 4"/>
          <p:cNvSpPr>
            <a:spLocks noGrp="1"/>
          </p:cNvSpPr>
          <p:nvPr>
            <p:ph type="ftr" sz="quarter" idx="11"/>
          </p:nvPr>
        </p:nvSpPr>
        <p:spPr/>
        <p:txBody>
          <a:bodyPr/>
          <a:lstStyle/>
          <a:p>
            <a:pPr>
              <a:defRPr/>
            </a:pPr>
            <a:endParaRPr lang="nl-BE"/>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pPr>
                <a:defRPr/>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8AE9967B-0C94-49C0-8513-7A70248C790D}" type="datetimeFigureOut">
              <a:rPr lang="nl-BE" smtClean="0"/>
              <a:pPr>
                <a:defRPr/>
              </a:pPr>
              <a:t>19/10/2010</a:t>
            </a:fld>
            <a:endParaRPr lang="nl-BE"/>
          </a:p>
        </p:txBody>
      </p:sp>
      <p:sp>
        <p:nvSpPr>
          <p:cNvPr id="19" name="Tijdelijke aanduiding voor voettekst 18"/>
          <p:cNvSpPr>
            <a:spLocks noGrp="1"/>
          </p:cNvSpPr>
          <p:nvPr>
            <p:ph type="ftr" sz="quarter" idx="11"/>
          </p:nvPr>
        </p:nvSpPr>
        <p:spPr>
          <a:xfrm>
            <a:off x="3581400" y="76200"/>
            <a:ext cx="2895600" cy="288925"/>
          </a:xfrm>
        </p:spPr>
        <p:txBody>
          <a:bodyPr/>
          <a:lstStyle/>
          <a:p>
            <a:pPr>
              <a:defRPr/>
            </a:pPr>
            <a:endParaRPr lang="nl-BE"/>
          </a:p>
        </p:txBody>
      </p:sp>
      <p:sp>
        <p:nvSpPr>
          <p:cNvPr id="16" name="Tijdelijke aanduiding voor dianummer 15"/>
          <p:cNvSpPr>
            <a:spLocks noGrp="1"/>
          </p:cNvSpPr>
          <p:nvPr>
            <p:ph type="sldNum" sz="quarter" idx="12"/>
          </p:nvPr>
        </p:nvSpPr>
        <p:spPr>
          <a:xfrm>
            <a:off x="8229600" y="6473952"/>
            <a:ext cx="758952" cy="246888"/>
          </a:xfrm>
        </p:spPr>
        <p:txBody>
          <a:bodyPr/>
          <a:lstStyle/>
          <a:p>
            <a:pPr>
              <a:defRPr/>
            </a:pPr>
            <a:fld id="{1FE62D7C-A5AE-46E8-8B25-36A9B37FA213}" type="slidenum">
              <a:rPr lang="nl-BE" smtClean="0"/>
              <a:pPr>
                <a:defRPr/>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pPr>
              <a:defRPr/>
            </a:pPr>
            <a:fld id="{AE3CA335-7660-4DE4-99A0-C11D13836CE8}" type="datetimeFigureOut">
              <a:rPr lang="nl-BE" smtClean="0"/>
              <a:pPr>
                <a:defRPr/>
              </a:pPr>
              <a:t>19/10/2010</a:t>
            </a:fld>
            <a:endParaRPr lang="nl-BE"/>
          </a:p>
        </p:txBody>
      </p:sp>
      <p:sp>
        <p:nvSpPr>
          <p:cNvPr id="11" name="Tijdelijke aanduiding voor voettekst 10"/>
          <p:cNvSpPr>
            <a:spLocks noGrp="1"/>
          </p:cNvSpPr>
          <p:nvPr>
            <p:ph type="ftr" sz="quarter" idx="11"/>
          </p:nvPr>
        </p:nvSpPr>
        <p:spPr/>
        <p:txBody>
          <a:bodyPr/>
          <a:lstStyle/>
          <a:p>
            <a:pPr>
              <a:defRPr/>
            </a:pPr>
            <a:endParaRPr lang="nl-BE"/>
          </a:p>
        </p:txBody>
      </p:sp>
      <p:sp>
        <p:nvSpPr>
          <p:cNvPr id="16" name="Tijdelijke aanduiding voor dianummer 15"/>
          <p:cNvSpPr>
            <a:spLocks noGrp="1"/>
          </p:cNvSpPr>
          <p:nvPr>
            <p:ph type="sldNum" sz="quarter" idx="12"/>
          </p:nvPr>
        </p:nvSpPr>
        <p:spPr/>
        <p:txBody>
          <a:bodyPr/>
          <a:lstStyle/>
          <a:p>
            <a:pPr>
              <a:defRPr/>
            </a:pPr>
            <a:fld id="{6AA1AEE1-0F23-4014-9FF4-6F4D02A50039}" type="slidenum">
              <a:rPr lang="nl-BE" smtClean="0"/>
              <a:pPr>
                <a:defRPr/>
              </a:pPr>
              <a:t>‹nr.›</a:t>
            </a:fld>
            <a:endParaRPr lang="nl-BE"/>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pPr>
              <a:defRPr/>
            </a:pPr>
            <a:fld id="{0A1501A4-52B6-4202-AB72-29E338481BC0}" type="datetimeFigureOut">
              <a:rPr lang="nl-BE" smtClean="0"/>
              <a:pPr>
                <a:defRPr/>
              </a:pPr>
              <a:t>19/10/2010</a:t>
            </a:fld>
            <a:endParaRPr lang="nl-BE"/>
          </a:p>
        </p:txBody>
      </p:sp>
      <p:sp>
        <p:nvSpPr>
          <p:cNvPr id="10" name="Tijdelijke aanduiding voor voettekst 9"/>
          <p:cNvSpPr>
            <a:spLocks noGrp="1"/>
          </p:cNvSpPr>
          <p:nvPr>
            <p:ph type="ftr" sz="quarter" idx="11"/>
          </p:nvPr>
        </p:nvSpPr>
        <p:spPr/>
        <p:txBody>
          <a:bodyPr/>
          <a:lstStyle/>
          <a:p>
            <a:pPr>
              <a:defRPr/>
            </a:pPr>
            <a:endParaRPr lang="nl-BE"/>
          </a:p>
        </p:txBody>
      </p:sp>
      <p:sp>
        <p:nvSpPr>
          <p:cNvPr id="31" name="Tijdelijke aanduiding voor dianummer 30"/>
          <p:cNvSpPr>
            <a:spLocks noGrp="1"/>
          </p:cNvSpPr>
          <p:nvPr>
            <p:ph type="sldNum" sz="quarter" idx="12"/>
          </p:nvPr>
        </p:nvSpPr>
        <p:spPr/>
        <p:txBody>
          <a:bodyPr/>
          <a:lstStyle/>
          <a:p>
            <a:pPr>
              <a:defRPr/>
            </a:pPr>
            <a:fld id="{5650FA1D-689B-4A83-A515-38F605A4DC51}" type="slidenum">
              <a:rPr lang="nl-BE" smtClean="0"/>
              <a:pPr>
                <a:defRPr/>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pPr>
              <a:defRPr/>
            </a:pPr>
            <a:fld id="{A8892C6A-2C4A-4179-9ABA-F419D725E1D8}" type="datetimeFigureOut">
              <a:rPr lang="nl-BE" smtClean="0"/>
              <a:pPr>
                <a:defRPr/>
              </a:pPr>
              <a:t>19/10/2010</a:t>
            </a:fld>
            <a:endParaRPr lang="nl-BE"/>
          </a:p>
        </p:txBody>
      </p:sp>
      <p:sp>
        <p:nvSpPr>
          <p:cNvPr id="6" name="Tijdelijke aanduiding voor voettekst 5"/>
          <p:cNvSpPr>
            <a:spLocks noGrp="1"/>
          </p:cNvSpPr>
          <p:nvPr>
            <p:ph type="ftr" sz="quarter" idx="11"/>
          </p:nvPr>
        </p:nvSpPr>
        <p:spPr/>
        <p:txBody>
          <a:bodyPr/>
          <a:lstStyle/>
          <a:p>
            <a:pPr>
              <a:defRPr/>
            </a:pPr>
            <a:endParaRPr lang="nl-BE"/>
          </a:p>
        </p:txBody>
      </p:sp>
      <p:sp>
        <p:nvSpPr>
          <p:cNvPr id="7" name="Tijdelijke aanduiding voor dianummer 6"/>
          <p:cNvSpPr>
            <a:spLocks noGrp="1"/>
          </p:cNvSpPr>
          <p:nvPr>
            <p:ph type="sldNum" sz="quarter" idx="12"/>
          </p:nvPr>
        </p:nvSpPr>
        <p:spPr>
          <a:xfrm>
            <a:off x="8229600" y="6477000"/>
            <a:ext cx="762000" cy="246888"/>
          </a:xfrm>
        </p:spPr>
        <p:txBody>
          <a:bodyPr/>
          <a:lstStyle/>
          <a:p>
            <a:pPr>
              <a:defRPr/>
            </a:pPr>
            <a:fld id="{EFD4F5DF-3C20-4839-82BD-9250FBB4615B}" type="slidenum">
              <a:rPr lang="nl-BE" smtClean="0"/>
              <a:pPr>
                <a:defRPr/>
              </a:pPr>
              <a:t>‹nr.›</a:t>
            </a:fld>
            <a:endParaRPr lang="nl-BE"/>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pPr>
              <a:defRPr/>
            </a:pPr>
            <a:fld id="{86F472C5-D810-4557-A31B-1B246E081DDE}" type="datetimeFigureOut">
              <a:rPr lang="nl-BE" smtClean="0"/>
              <a:pPr>
                <a:defRPr/>
              </a:pPr>
              <a:t>19/10/2010</a:t>
            </a:fld>
            <a:endParaRPr lang="nl-BE"/>
          </a:p>
        </p:txBody>
      </p:sp>
      <p:sp>
        <p:nvSpPr>
          <p:cNvPr id="21" name="Tijdelijke aanduiding voor voettekst 20"/>
          <p:cNvSpPr>
            <a:spLocks noGrp="1"/>
          </p:cNvSpPr>
          <p:nvPr>
            <p:ph type="ftr" sz="quarter" idx="11"/>
          </p:nvPr>
        </p:nvSpPr>
        <p:spPr/>
        <p:txBody>
          <a:bodyPr/>
          <a:lstStyle/>
          <a:p>
            <a:pPr>
              <a:defRPr/>
            </a:pPr>
            <a:endParaRPr lang="nl-BE"/>
          </a:p>
        </p:txBody>
      </p:sp>
      <p:sp>
        <p:nvSpPr>
          <p:cNvPr id="6" name="Tijdelijke aanduiding voor dianummer 5"/>
          <p:cNvSpPr>
            <a:spLocks noGrp="1"/>
          </p:cNvSpPr>
          <p:nvPr>
            <p:ph type="sldNum" sz="quarter" idx="12"/>
          </p:nvPr>
        </p:nvSpPr>
        <p:spPr/>
        <p:txBody>
          <a:bodyPr/>
          <a:lstStyle/>
          <a:p>
            <a:pPr>
              <a:defRPr/>
            </a:pPr>
            <a:fld id="{7384371A-F804-4718-900E-2022F374EF28}" type="slidenum">
              <a:rPr lang="nl-BE" smtClean="0"/>
              <a:pPr>
                <a:defRPr/>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fld id="{CF8B1E55-AE4D-4129-BAF3-F819D0284912}" type="datetimeFigureOut">
              <a:rPr lang="nl-BE" smtClean="0"/>
              <a:pPr>
                <a:defRPr/>
              </a:pPr>
              <a:t>19/10/2010</a:t>
            </a:fld>
            <a:endParaRPr lang="nl-BE"/>
          </a:p>
        </p:txBody>
      </p:sp>
      <p:sp>
        <p:nvSpPr>
          <p:cNvPr id="24" name="Tijdelijke aanduiding voor voettekst 23"/>
          <p:cNvSpPr>
            <a:spLocks noGrp="1"/>
          </p:cNvSpPr>
          <p:nvPr>
            <p:ph type="ftr" sz="quarter" idx="11"/>
          </p:nvPr>
        </p:nvSpPr>
        <p:spPr/>
        <p:txBody>
          <a:bodyPr/>
          <a:lstStyle/>
          <a:p>
            <a:pPr>
              <a:defRPr/>
            </a:pPr>
            <a:endParaRPr lang="nl-BE"/>
          </a:p>
        </p:txBody>
      </p:sp>
      <p:sp>
        <p:nvSpPr>
          <p:cNvPr id="7" name="Tijdelijke aanduiding voor dianummer 6"/>
          <p:cNvSpPr>
            <a:spLocks noGrp="1"/>
          </p:cNvSpPr>
          <p:nvPr>
            <p:ph type="sldNum" sz="quarter" idx="12"/>
          </p:nvPr>
        </p:nvSpPr>
        <p:spPr/>
        <p:txBody>
          <a:bodyPr/>
          <a:lstStyle/>
          <a:p>
            <a:pPr>
              <a:defRPr/>
            </a:pPr>
            <a:fld id="{73DEA7B8-FC99-42A4-ADAE-B8A49A06509A}" type="slidenum">
              <a:rPr lang="nl-BE" smtClean="0"/>
              <a:pPr>
                <a:defRPr/>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6DEAA171-25E4-4CA1-AA6B-21DC655DCB64}" type="datetimeFigureOut">
              <a:rPr lang="nl-BE" smtClean="0"/>
              <a:pPr>
                <a:defRPr/>
              </a:pPr>
              <a:t>19/10/2010</a:t>
            </a:fld>
            <a:endParaRPr lang="nl-BE"/>
          </a:p>
        </p:txBody>
      </p:sp>
      <p:sp>
        <p:nvSpPr>
          <p:cNvPr id="29" name="Tijdelijke aanduiding voor voettekst 28"/>
          <p:cNvSpPr>
            <a:spLocks noGrp="1"/>
          </p:cNvSpPr>
          <p:nvPr>
            <p:ph type="ftr" sz="quarter" idx="11"/>
          </p:nvPr>
        </p:nvSpPr>
        <p:spPr/>
        <p:txBody>
          <a:bodyPr/>
          <a:lstStyle/>
          <a:p>
            <a:pPr>
              <a:defRPr/>
            </a:pPr>
            <a:endParaRPr lang="nl-BE"/>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pPr>
                <a:defRPr/>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pPr>
              <a:defRPr/>
            </a:pPr>
            <a:fld id="{D973FEC5-E737-4F01-8F91-3553052C5AB5}" type="datetimeFigureOut">
              <a:rPr lang="nl-BE" smtClean="0"/>
              <a:pPr>
                <a:defRPr/>
              </a:pPr>
              <a:t>19/10/2010</a:t>
            </a:fld>
            <a:endParaRPr lang="nl-BE"/>
          </a:p>
        </p:txBody>
      </p:sp>
      <p:sp>
        <p:nvSpPr>
          <p:cNvPr id="5" name="Tijdelijke aanduiding voor voettekst 4"/>
          <p:cNvSpPr>
            <a:spLocks noGrp="1"/>
          </p:cNvSpPr>
          <p:nvPr>
            <p:ph type="ftr" sz="quarter" idx="11"/>
          </p:nvPr>
        </p:nvSpPr>
        <p:spPr/>
        <p:txBody>
          <a:bodyPr/>
          <a:lstStyle/>
          <a:p>
            <a:pPr>
              <a:defRPr/>
            </a:pPr>
            <a:endParaRPr lang="nl-BE"/>
          </a:p>
        </p:txBody>
      </p:sp>
      <p:sp>
        <p:nvSpPr>
          <p:cNvPr id="31" name="Tijdelijke aanduiding voor dianummer 30"/>
          <p:cNvSpPr>
            <a:spLocks noGrp="1"/>
          </p:cNvSpPr>
          <p:nvPr>
            <p:ph type="sldNum" sz="quarter" idx="12"/>
          </p:nvPr>
        </p:nvSpPr>
        <p:spPr/>
        <p:txBody>
          <a:bodyPr/>
          <a:lstStyle/>
          <a:p>
            <a:pPr>
              <a:defRPr/>
            </a:pPr>
            <a:fld id="{CA54D4EF-49F4-480E-A87A-2BDA7891BB0E}" type="slidenum">
              <a:rPr lang="nl-BE" smtClean="0"/>
              <a:pPr>
                <a:defRPr/>
              </a:pPr>
              <a:t>‹nr.›</a:t>
            </a:fld>
            <a:endParaRPr lang="nl-BE"/>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958AB98-0C1F-4872-B9F2-FBC96F8B63F9}" type="datetimeFigureOut">
              <a:rPr lang="nl-BE" smtClean="0"/>
              <a:pPr>
                <a:defRPr/>
              </a:pPr>
              <a:t>19/10/2010</a:t>
            </a:fld>
            <a:endParaRPr lang="nl-BE"/>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nl-BE"/>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F4911537-9063-424D-A45F-594597F746DB}" type="slidenum">
              <a:rPr lang="nl-BE" smtClean="0"/>
              <a:pPr>
                <a:defRPr/>
              </a:pPr>
              <a:t>‹nr.›</a:t>
            </a:fld>
            <a:endParaRPr lang="nl-BE"/>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urfnetkennisnetproject.nl/innovati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ricdeville.be/-Works-" TargetMode="External"/><Relationship Id="rId1" Type="http://schemas.openxmlformats.org/officeDocument/2006/relationships/slideLayout" Target="../slideLayouts/slideLayout2.xml"/><Relationship Id="rId4" Type="http://schemas.openxmlformats.org/officeDocument/2006/relationships/hyperlink" Target="http://ericdeville.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programmas.canvas.be/the-virtual-revolution/the-virtual-revolution-programma/" TargetMode="External"/><Relationship Id="rId3" Type="http://schemas.openxmlformats.org/officeDocument/2006/relationships/image" Target="../media/image10.jpeg"/><Relationship Id="rId7" Type="http://schemas.openxmlformats.org/officeDocument/2006/relationships/hyperlink" Target="http://programmas.canvas.be/the-virtual-revolution-afl-4-homo-interneticus/" TargetMode="External"/><Relationship Id="rId2" Type="http://schemas.openxmlformats.org/officeDocument/2006/relationships/hyperlink" Target="http://www.bbc.co.uk/virtualrevolution/3dexplorer_start.shtml" TargetMode="External"/><Relationship Id="rId1" Type="http://schemas.openxmlformats.org/officeDocument/2006/relationships/slideLayout" Target="../slideLayouts/slideLayout2.xml"/><Relationship Id="rId6" Type="http://schemas.openxmlformats.org/officeDocument/2006/relationships/hyperlink" Target="http://programmas.canvas.be/the-virtual-revolution-afl-3/" TargetMode="External"/><Relationship Id="rId5" Type="http://schemas.openxmlformats.org/officeDocument/2006/relationships/hyperlink" Target="http://programmas.canvas.be/the-virtual-revolution-afl-2/" TargetMode="External"/><Relationship Id="rId4" Type="http://schemas.openxmlformats.org/officeDocument/2006/relationships/hyperlink" Target="http://programmas.canvas.be/tvr-aflevering-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39552" y="1117193"/>
            <a:ext cx="4113627" cy="1015663"/>
          </a:xfrm>
          <a:prstGeom prst="rect">
            <a:avLst/>
          </a:prstGeom>
          <a:solidFill>
            <a:schemeClr val="bg2">
              <a:lumMod val="75000"/>
            </a:schemeClr>
          </a:solidFill>
        </p:spPr>
        <p:txBody>
          <a:bodyPr wrap="none" rtlCol="0">
            <a:spAutoFit/>
          </a:bodyPr>
          <a:lstStyle/>
          <a:p>
            <a:r>
              <a:rPr lang="nl-BE" sz="6000" smtClean="0">
                <a:latin typeface="Century Gothic" pitchFamily="34" charset="0"/>
              </a:rPr>
              <a:t>STEL DAT…</a:t>
            </a:r>
            <a:endParaRPr lang="nl-BE" sz="6000">
              <a:latin typeface="Century Gothic" pitchFamily="34" charset="0"/>
            </a:endParaRPr>
          </a:p>
        </p:txBody>
      </p:sp>
      <p:sp>
        <p:nvSpPr>
          <p:cNvPr id="5" name="Tekstvak 4"/>
          <p:cNvSpPr txBox="1"/>
          <p:nvPr/>
        </p:nvSpPr>
        <p:spPr>
          <a:xfrm>
            <a:off x="1970541" y="2700209"/>
            <a:ext cx="3033507" cy="584775"/>
          </a:xfrm>
          <a:prstGeom prst="rect">
            <a:avLst/>
          </a:prstGeom>
          <a:noFill/>
        </p:spPr>
        <p:txBody>
          <a:bodyPr wrap="square" rtlCol="0">
            <a:spAutoFit/>
          </a:bodyPr>
          <a:lstStyle/>
          <a:p>
            <a:r>
              <a:rPr lang="nl-BE" sz="3200" smtClean="0">
                <a:latin typeface="Century Gothic" pitchFamily="34" charset="0"/>
              </a:rPr>
              <a:t>- layar</a:t>
            </a:r>
            <a:endParaRPr lang="nl-BE" sz="3200">
              <a:latin typeface="Century Gothic" pitchFamily="34" charset="0"/>
            </a:endParaRPr>
          </a:p>
        </p:txBody>
      </p:sp>
      <p:sp>
        <p:nvSpPr>
          <p:cNvPr id="6" name="Tekstvak 5"/>
          <p:cNvSpPr txBox="1"/>
          <p:nvPr/>
        </p:nvSpPr>
        <p:spPr>
          <a:xfrm>
            <a:off x="1970541" y="3564305"/>
            <a:ext cx="3033507" cy="584775"/>
          </a:xfrm>
          <a:prstGeom prst="rect">
            <a:avLst/>
          </a:prstGeom>
          <a:noFill/>
        </p:spPr>
        <p:txBody>
          <a:bodyPr wrap="square" rtlCol="0">
            <a:spAutoFit/>
          </a:bodyPr>
          <a:lstStyle/>
          <a:p>
            <a:r>
              <a:rPr lang="nl-BE" sz="3200" smtClean="0">
                <a:latin typeface="Century Gothic" pitchFamily="34" charset="0"/>
              </a:rPr>
              <a:t>- hologram</a:t>
            </a:r>
            <a:endParaRPr lang="nl-BE" sz="3200">
              <a:latin typeface="Century Gothic" pitchFamily="34" charset="0"/>
            </a:endParaRPr>
          </a:p>
        </p:txBody>
      </p:sp>
      <p:sp>
        <p:nvSpPr>
          <p:cNvPr id="7" name="Tekstvak 6"/>
          <p:cNvSpPr txBox="1"/>
          <p:nvPr/>
        </p:nvSpPr>
        <p:spPr>
          <a:xfrm>
            <a:off x="1961370" y="4428401"/>
            <a:ext cx="3033507" cy="584775"/>
          </a:xfrm>
          <a:prstGeom prst="rect">
            <a:avLst/>
          </a:prstGeom>
          <a:noFill/>
        </p:spPr>
        <p:txBody>
          <a:bodyPr wrap="square" rtlCol="0">
            <a:spAutoFit/>
          </a:bodyPr>
          <a:lstStyle/>
          <a:p>
            <a:r>
              <a:rPr lang="nl-BE" sz="3200" smtClean="0">
                <a:latin typeface="Century Gothic" pitchFamily="34" charset="0"/>
              </a:rPr>
              <a:t>- in the cloud</a:t>
            </a:r>
          </a:p>
        </p:txBody>
      </p:sp>
      <p:sp>
        <p:nvSpPr>
          <p:cNvPr id="8" name="Tekstvak 7"/>
          <p:cNvSpPr txBox="1"/>
          <p:nvPr/>
        </p:nvSpPr>
        <p:spPr>
          <a:xfrm>
            <a:off x="1970541" y="5220489"/>
            <a:ext cx="3033507" cy="584775"/>
          </a:xfrm>
          <a:prstGeom prst="rect">
            <a:avLst/>
          </a:prstGeom>
          <a:noFill/>
        </p:spPr>
        <p:txBody>
          <a:bodyPr wrap="square" rtlCol="0">
            <a:spAutoFit/>
          </a:bodyPr>
          <a:lstStyle/>
          <a:p>
            <a:r>
              <a:rPr lang="nl-BE" sz="3200" smtClean="0">
                <a:latin typeface="Century Gothic" pitchFamily="34" charset="0"/>
              </a:rPr>
              <a:t>- prezi</a:t>
            </a:r>
          </a:p>
        </p:txBody>
      </p:sp>
    </p:spTree>
    <p:extLst>
      <p:ext uri="{BB962C8B-B14F-4D97-AF65-F5344CB8AC3E}">
        <p14:creationId xmlns="" xmlns:p14="http://schemas.microsoft.com/office/powerpoint/2010/main" val="246096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115616" y="1268761"/>
            <a:ext cx="6984776"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nl-BE" sz="2400" b="0" i="0" u="none" strike="noStrike" cap="none" normalizeH="0" baseline="0" smtClean="0">
                <a:ln>
                  <a:noFill/>
                </a:ln>
                <a:solidFill>
                  <a:srgbClr val="000000"/>
                </a:solidFill>
                <a:effectLst/>
                <a:latin typeface="Century Gothic" pitchFamily="34" charset="0"/>
                <a:ea typeface="Times New Roman" pitchFamily="18" charset="0"/>
                <a:cs typeface="Arial" pitchFamily="34" charset="0"/>
              </a:rPr>
              <a:t>42 % van de expliciete bedrijfskennis bevindt zich, tot op vandaag, in de hoofden van medewerkers. De uitstroom van deze medewerkers en bijgevolg ook het verlies van deze kennis is een enorme risicofactor </a:t>
            </a: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nl-BE" sz="1400" b="0" i="0" u="none" strike="noStrike" cap="none" normalizeH="0" baseline="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nl-BE" sz="2400" b="0" i="0" u="none" strike="noStrike" cap="none" normalizeH="0" baseline="0" smtClean="0">
                <a:ln>
                  <a:noFill/>
                </a:ln>
                <a:solidFill>
                  <a:srgbClr val="000000"/>
                </a:solidFill>
                <a:effectLst/>
                <a:latin typeface="Century Gothic" pitchFamily="34" charset="0"/>
                <a:ea typeface="Times New Roman" pitchFamily="18" charset="0"/>
                <a:cs typeface="Arial" pitchFamily="34" charset="0"/>
              </a:rPr>
              <a:t>50 % van de kosten en inspanningen in een bedrijf wordt gespendeerd aan het opnieuw bestuderen en begrijpen van bestaande kennis</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nl-BE" sz="1400" b="0" i="0" u="none" strike="noStrike" cap="none" normalizeH="0" baseline="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nl-BE" sz="2400">
                <a:solidFill>
                  <a:srgbClr val="000000"/>
                </a:solidFill>
                <a:latin typeface="Century Gothic" pitchFamily="34" charset="0"/>
                <a:ea typeface="Times New Roman" pitchFamily="18" charset="0"/>
                <a:cs typeface="Arial" pitchFamily="34" charset="0"/>
              </a:rPr>
              <a:t>w</a:t>
            </a:r>
            <a:r>
              <a:rPr kumimoji="0" lang="nl-BE" sz="2400" b="0" i="0" u="none" strike="noStrike" cap="none" normalizeH="0" baseline="0" smtClean="0">
                <a:ln>
                  <a:noFill/>
                </a:ln>
                <a:solidFill>
                  <a:srgbClr val="000000"/>
                </a:solidFill>
                <a:effectLst/>
                <a:latin typeface="Century Gothic" pitchFamily="34" charset="0"/>
                <a:ea typeface="Times New Roman" pitchFamily="18" charset="0"/>
                <a:cs typeface="Arial" pitchFamily="34" charset="0"/>
              </a:rPr>
              <a:t>erknemers spenderen 15 tot 35 %van hun tijd aan het zoeken naar informatie. 40 %van de gezochte informatie wordt niet gevonden </a:t>
            </a:r>
            <a:endParaRPr kumimoji="0" lang="nl-BE" sz="4800" b="0" i="0" u="none" strike="noStrike" cap="none" normalizeH="0" baseline="0" smtClean="0">
              <a:ln>
                <a:noFill/>
              </a:ln>
              <a:solidFill>
                <a:schemeClr val="tx1"/>
              </a:solidFill>
              <a:effectLst/>
              <a:latin typeface="Century Gothic" pitchFamily="34" charset="0"/>
              <a:cs typeface="Arial" pitchFamily="34" charset="0"/>
            </a:endParaRPr>
          </a:p>
        </p:txBody>
      </p:sp>
      <p:sp>
        <p:nvSpPr>
          <p:cNvPr id="5" name="Rechthoek 4"/>
          <p:cNvSpPr/>
          <p:nvPr/>
        </p:nvSpPr>
        <p:spPr>
          <a:xfrm>
            <a:off x="1187624" y="476672"/>
            <a:ext cx="5256584" cy="523220"/>
          </a:xfrm>
          <a:prstGeom prst="rect">
            <a:avLst/>
          </a:prstGeom>
        </p:spPr>
        <p:txBody>
          <a:bodyPr wrap="square">
            <a:spAutoFit/>
          </a:bodyPr>
          <a:lstStyle/>
          <a:p>
            <a:r>
              <a:rPr lang="nl-BE" sz="2800" b="1" smtClean="0">
                <a:latin typeface="Century Gothic" pitchFamily="34" charset="0"/>
              </a:rPr>
              <a:t>Het gat in onze kennislaag </a:t>
            </a:r>
            <a:endParaRPr lang="nl-BE" sz="28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7345">
                                            <p:txEl>
                                              <p:pRg st="0" end="0"/>
                                            </p:txEl>
                                          </p:spTgt>
                                        </p:tgtEl>
                                        <p:attrNameLst>
                                          <p:attrName>style.visibility</p:attrName>
                                        </p:attrNameLst>
                                      </p:cBhvr>
                                      <p:to>
                                        <p:strVal val="visible"/>
                                      </p:to>
                                    </p:set>
                                    <p:animEffect transition="in" filter="circle(in)">
                                      <p:cBhvr>
                                        <p:cTn id="14" dur="2000"/>
                                        <p:tgtEl>
                                          <p:spTgt spid="5734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7345">
                                            <p:txEl>
                                              <p:pRg st="2" end="2"/>
                                            </p:txEl>
                                          </p:spTgt>
                                        </p:tgtEl>
                                        <p:attrNameLst>
                                          <p:attrName>style.visibility</p:attrName>
                                        </p:attrNameLst>
                                      </p:cBhvr>
                                      <p:to>
                                        <p:strVal val="visible"/>
                                      </p:to>
                                    </p:set>
                                    <p:animEffect transition="in" filter="circle(in)">
                                      <p:cBhvr>
                                        <p:cTn id="19" dur="2000"/>
                                        <p:tgtEl>
                                          <p:spTgt spid="5734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7345">
                                            <p:txEl>
                                              <p:pRg st="4" end="4"/>
                                            </p:txEl>
                                          </p:spTgt>
                                        </p:tgtEl>
                                        <p:attrNameLst>
                                          <p:attrName>style.visibility</p:attrName>
                                        </p:attrNameLst>
                                      </p:cBhvr>
                                      <p:to>
                                        <p:strVal val="visible"/>
                                      </p:to>
                                    </p:set>
                                    <p:animEffect transition="in" filter="circle(in)">
                                      <p:cBhvr>
                                        <p:cTn id="24" dur="2000"/>
                                        <p:tgtEl>
                                          <p:spTgt spid="573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smtClean="0"/>
              <a:t>De macro-omgeving</a:t>
            </a:r>
            <a:endParaRPr lang="nl-BE"/>
          </a:p>
        </p:txBody>
      </p:sp>
      <p:sp>
        <p:nvSpPr>
          <p:cNvPr id="3" name="Ondertitel 2"/>
          <p:cNvSpPr>
            <a:spLocks noGrp="1"/>
          </p:cNvSpPr>
          <p:nvPr>
            <p:ph type="subTitle" idx="1"/>
          </p:nvPr>
        </p:nvSpPr>
        <p:spPr/>
        <p:txBody>
          <a:bodyPr/>
          <a:lstStyle/>
          <a:p>
            <a:pPr lvl="0"/>
            <a:r>
              <a:rPr lang="nl-NL" smtClean="0"/>
              <a:t>relatie tussen visie op onderwijs en visie op ICT </a:t>
            </a:r>
          </a:p>
          <a:p>
            <a:endParaRPr lang="nl-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2440" y="1123528"/>
            <a:ext cx="76200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912440" y="1123528"/>
            <a:ext cx="7547992" cy="5185792"/>
          </a:xfrm>
          <a:prstGeom prst="rect">
            <a:avLst/>
          </a:prstGeom>
        </p:spPr>
        <p:txBody>
          <a:bodyPr wrap="square">
            <a:noAutofit/>
          </a:bodyPr>
          <a:lstStyle/>
          <a:p>
            <a:r>
              <a:rPr lang="nl-BE" sz="2400">
                <a:solidFill>
                  <a:schemeClr val="bg1"/>
                </a:solidFill>
                <a:latin typeface="Century Gothic" pitchFamily="34" charset="0"/>
              </a:rPr>
              <a:t>Er waren eens drie steenkappers aan het werk. </a:t>
            </a:r>
          </a:p>
          <a:p>
            <a:r>
              <a:rPr lang="nl-BE" sz="2400">
                <a:solidFill>
                  <a:schemeClr val="bg1"/>
                </a:solidFill>
                <a:latin typeface="Century Gothic" pitchFamily="34" charset="0"/>
              </a:rPr>
              <a:t>Een wandelaar vraagt: 'wat doen jullie drieën eigenlijk</a:t>
            </a:r>
            <a:r>
              <a:rPr lang="nl-BE" sz="2400" smtClean="0">
                <a:solidFill>
                  <a:schemeClr val="bg1"/>
                </a:solidFill>
                <a:latin typeface="Century Gothic" pitchFamily="34" charset="0"/>
              </a:rPr>
              <a:t>?‘</a:t>
            </a:r>
          </a:p>
          <a:p>
            <a:endParaRPr lang="nl-BE" sz="2400">
              <a:solidFill>
                <a:schemeClr val="bg1"/>
              </a:solidFill>
              <a:latin typeface="Century Gothic" pitchFamily="34" charset="0"/>
            </a:endParaRPr>
          </a:p>
          <a:p>
            <a:r>
              <a:rPr lang="nl-BE" sz="2400">
                <a:solidFill>
                  <a:schemeClr val="bg1"/>
                </a:solidFill>
                <a:latin typeface="Century Gothic" pitchFamily="34" charset="0"/>
              </a:rPr>
              <a:t>Zegt de eerste steenkapper: 'Dat zie je toch? Ik werk voor de kost</a:t>
            </a:r>
            <a:r>
              <a:rPr lang="nl-BE" sz="2400" smtClean="0">
                <a:solidFill>
                  <a:schemeClr val="bg1"/>
                </a:solidFill>
                <a:latin typeface="Century Gothic" pitchFamily="34" charset="0"/>
              </a:rPr>
              <a:t>.‘</a:t>
            </a:r>
          </a:p>
          <a:p>
            <a:endParaRPr lang="nl-BE" sz="2400">
              <a:solidFill>
                <a:schemeClr val="bg1"/>
              </a:solidFill>
              <a:latin typeface="Century Gothic" pitchFamily="34" charset="0"/>
            </a:endParaRPr>
          </a:p>
          <a:p>
            <a:r>
              <a:rPr lang="nl-BE" sz="2400">
                <a:solidFill>
                  <a:schemeClr val="bg1"/>
                </a:solidFill>
                <a:latin typeface="Century Gothic" pitchFamily="34" charset="0"/>
              </a:rPr>
              <a:t>Zegt de tweede: 'Dat zie je toch? Ik hak een beeld, voor in de gevel</a:t>
            </a:r>
            <a:r>
              <a:rPr lang="nl-BE" sz="2400" smtClean="0">
                <a:solidFill>
                  <a:schemeClr val="bg1"/>
                </a:solidFill>
                <a:latin typeface="Century Gothic" pitchFamily="34" charset="0"/>
              </a:rPr>
              <a:t>.‘</a:t>
            </a:r>
          </a:p>
          <a:p>
            <a:endParaRPr lang="nl-BE" sz="2400">
              <a:solidFill>
                <a:schemeClr val="bg1"/>
              </a:solidFill>
              <a:latin typeface="Century Gothic" pitchFamily="34" charset="0"/>
            </a:endParaRPr>
          </a:p>
          <a:p>
            <a:r>
              <a:rPr lang="nl-BE" sz="2400">
                <a:solidFill>
                  <a:schemeClr val="bg1"/>
                </a:solidFill>
                <a:latin typeface="Century Gothic" pitchFamily="34" charset="0"/>
              </a:rPr>
              <a:t>'Kijk,' wijst de derde, 'Je ziet het nog niet, maar ik bouw aan een kathedraal, maar wat de anderen zeiden is ook waar natuurlijk</a:t>
            </a:r>
            <a:r>
              <a:rPr lang="nl-BE" sz="2400" smtClean="0">
                <a:solidFill>
                  <a:schemeClr val="bg1"/>
                </a:solidFill>
                <a:latin typeface="Century Gothic" pitchFamily="34" charset="0"/>
              </a:rPr>
              <a:t>'.</a:t>
            </a:r>
            <a:endParaRPr lang="nl-BE" sz="2400">
              <a:solidFill>
                <a:schemeClr val="bg1"/>
              </a:solidFill>
              <a:latin typeface="Century Gothic" pitchFamily="34" charset="0"/>
            </a:endParaRPr>
          </a:p>
        </p:txBody>
      </p:sp>
    </p:spTree>
    <p:extLst>
      <p:ext uri="{BB962C8B-B14F-4D97-AF65-F5344CB8AC3E}">
        <p14:creationId xmlns="" xmlns:p14="http://schemas.microsoft.com/office/powerpoint/2010/main" val="16334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circle(in)">
                                      <p:cBhvr>
                                        <p:cTn id="7" dur="20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04451"/>
                                        </p:tgtEl>
                                        <p:attrNameLst>
                                          <p:attrName>style.opacity</p:attrName>
                                        </p:attrNameLst>
                                      </p:cBhvr>
                                      <p:to>
                                        <p:strVal val="0.5"/>
                                      </p:to>
                                    </p:set>
                                    <p:animEffect filter="image" prLst="opacity: 0.5">
                                      <p:cBhvr rctx="IE">
                                        <p:cTn id="12" dur="indefinite"/>
                                        <p:tgtEl>
                                          <p:spTgt spid="1044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4767" y="1219885"/>
            <a:ext cx="6677327" cy="5060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579" y="1268760"/>
            <a:ext cx="2211253" cy="147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92595" y="2961112"/>
            <a:ext cx="2211253" cy="147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28"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97665" y="4617296"/>
            <a:ext cx="2211253" cy="147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563888" y="1772816"/>
            <a:ext cx="2315057" cy="584775"/>
          </a:xfrm>
          <a:prstGeom prst="rect">
            <a:avLst/>
          </a:prstGeom>
          <a:noFill/>
        </p:spPr>
        <p:txBody>
          <a:bodyPr wrap="none" rtlCol="0">
            <a:spAutoFit/>
          </a:bodyPr>
          <a:lstStyle/>
          <a:p>
            <a:r>
              <a:rPr lang="nl-BE" sz="3200" smtClean="0">
                <a:latin typeface="Century Gothic" pitchFamily="34" charset="0"/>
              </a:rPr>
              <a:t>separation</a:t>
            </a:r>
            <a:endParaRPr lang="nl-BE" sz="3200">
              <a:latin typeface="Century Gothic" pitchFamily="34" charset="0"/>
            </a:endParaRPr>
          </a:p>
        </p:txBody>
      </p:sp>
      <p:sp>
        <p:nvSpPr>
          <p:cNvPr id="8" name="Tekstvak 7"/>
          <p:cNvSpPr txBox="1"/>
          <p:nvPr/>
        </p:nvSpPr>
        <p:spPr>
          <a:xfrm>
            <a:off x="3563888" y="3573016"/>
            <a:ext cx="2194832" cy="584775"/>
          </a:xfrm>
          <a:prstGeom prst="rect">
            <a:avLst/>
          </a:prstGeom>
          <a:noFill/>
        </p:spPr>
        <p:txBody>
          <a:bodyPr wrap="none" rtlCol="0">
            <a:spAutoFit/>
          </a:bodyPr>
          <a:lstStyle/>
          <a:p>
            <a:r>
              <a:rPr lang="nl-BE" sz="3200" smtClean="0">
                <a:latin typeface="Century Gothic" pitchFamily="34" charset="0"/>
              </a:rPr>
              <a:t>alignment</a:t>
            </a:r>
          </a:p>
        </p:txBody>
      </p:sp>
      <p:sp>
        <p:nvSpPr>
          <p:cNvPr id="9" name="Tekstvak 8"/>
          <p:cNvSpPr txBox="1"/>
          <p:nvPr/>
        </p:nvSpPr>
        <p:spPr>
          <a:xfrm>
            <a:off x="3563888" y="5219908"/>
            <a:ext cx="1996059" cy="584775"/>
          </a:xfrm>
          <a:prstGeom prst="rect">
            <a:avLst/>
          </a:prstGeom>
          <a:noFill/>
        </p:spPr>
        <p:txBody>
          <a:bodyPr wrap="none" rtlCol="0">
            <a:spAutoFit/>
          </a:bodyPr>
          <a:lstStyle/>
          <a:p>
            <a:r>
              <a:rPr lang="nl-BE" sz="3200" smtClean="0">
                <a:latin typeface="Century Gothic" pitchFamily="34" charset="0"/>
              </a:rPr>
              <a:t>cohesion</a:t>
            </a:r>
          </a:p>
        </p:txBody>
      </p:sp>
      <p:sp>
        <p:nvSpPr>
          <p:cNvPr id="10" name="Tekstvak 9"/>
          <p:cNvSpPr txBox="1"/>
          <p:nvPr/>
        </p:nvSpPr>
        <p:spPr>
          <a:xfrm flipH="1">
            <a:off x="899592" y="404664"/>
            <a:ext cx="7285969" cy="584775"/>
          </a:xfrm>
          <a:prstGeom prst="rect">
            <a:avLst/>
          </a:prstGeom>
          <a:noFill/>
        </p:spPr>
        <p:txBody>
          <a:bodyPr wrap="none" rtlCol="0">
            <a:spAutoFit/>
          </a:bodyPr>
          <a:lstStyle/>
          <a:p>
            <a:r>
              <a:rPr lang="nl-BE" sz="3200" smtClean="0">
                <a:latin typeface="Century Gothic" pitchFamily="34" charset="0"/>
              </a:rPr>
              <a:t>Craig Reynolds ontwerpt cyberbirds</a:t>
            </a:r>
            <a:endParaRPr lang="nl-BE" sz="3200">
              <a:latin typeface="Century Gothic" pitchFamily="34" charset="0"/>
            </a:endParaRPr>
          </a:p>
        </p:txBody>
      </p:sp>
    </p:spTree>
    <p:extLst>
      <p:ext uri="{BB962C8B-B14F-4D97-AF65-F5344CB8AC3E}">
        <p14:creationId xmlns="" xmlns:p14="http://schemas.microsoft.com/office/powerpoint/2010/main" val="29997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wheel(1)">
                                      <p:cBhvr>
                                        <p:cTn id="7" dur="2000"/>
                                        <p:tgtEl>
                                          <p:spTgt spid="1034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88889E-6 7.40741E-7 L -0.00312 0.9088 " pathEditMode="relative" rAng="0" ptsTypes="AA">
                                      <p:cBhvr>
                                        <p:cTn id="11" dur="2000" fill="hold"/>
                                        <p:tgtEl>
                                          <p:spTgt spid="103429"/>
                                        </p:tgtEl>
                                        <p:attrNameLst>
                                          <p:attrName>ppt_x</p:attrName>
                                          <p:attrName>ppt_y</p:attrName>
                                        </p:attrNameLst>
                                      </p:cBhvr>
                                      <p:rCtr x="-156" y="45440"/>
                                    </p:animMotion>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3426"/>
                                        </p:tgtEl>
                                        <p:attrNameLst>
                                          <p:attrName>style.visibility</p:attrName>
                                        </p:attrNameLst>
                                      </p:cBhvr>
                                      <p:to>
                                        <p:strVal val="visible"/>
                                      </p:to>
                                    </p:set>
                                    <p:animEffect transition="in" filter="fade">
                                      <p:cBhvr>
                                        <p:cTn id="22" dur="1000"/>
                                        <p:tgtEl>
                                          <p:spTgt spid="103426"/>
                                        </p:tgtEl>
                                      </p:cBhvr>
                                    </p:animEffect>
                                    <p:anim calcmode="lin" valueType="num">
                                      <p:cBhvr>
                                        <p:cTn id="23" dur="1000" fill="hold"/>
                                        <p:tgtEl>
                                          <p:spTgt spid="103426"/>
                                        </p:tgtEl>
                                        <p:attrNameLst>
                                          <p:attrName>ppt_x</p:attrName>
                                        </p:attrNameLst>
                                      </p:cBhvr>
                                      <p:tavLst>
                                        <p:tav tm="0">
                                          <p:val>
                                            <p:strVal val="#ppt_x"/>
                                          </p:val>
                                        </p:tav>
                                        <p:tav tm="100000">
                                          <p:val>
                                            <p:strVal val="#ppt_x"/>
                                          </p:val>
                                        </p:tav>
                                      </p:tavLst>
                                    </p:anim>
                                    <p:anim calcmode="lin" valueType="num">
                                      <p:cBhvr>
                                        <p:cTn id="24" dur="1000" fill="hold"/>
                                        <p:tgtEl>
                                          <p:spTgt spid="1034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3427"/>
                                        </p:tgtEl>
                                        <p:attrNameLst>
                                          <p:attrName>style.visibility</p:attrName>
                                        </p:attrNameLst>
                                      </p:cBhvr>
                                      <p:to>
                                        <p:strVal val="visible"/>
                                      </p:to>
                                    </p:set>
                                    <p:animEffect transition="in" filter="fade">
                                      <p:cBhvr>
                                        <p:cTn id="34" dur="1000"/>
                                        <p:tgtEl>
                                          <p:spTgt spid="103427"/>
                                        </p:tgtEl>
                                      </p:cBhvr>
                                    </p:animEffect>
                                    <p:anim calcmode="lin" valueType="num">
                                      <p:cBhvr>
                                        <p:cTn id="35" dur="1000" fill="hold"/>
                                        <p:tgtEl>
                                          <p:spTgt spid="103427"/>
                                        </p:tgtEl>
                                        <p:attrNameLst>
                                          <p:attrName>ppt_x</p:attrName>
                                        </p:attrNameLst>
                                      </p:cBhvr>
                                      <p:tavLst>
                                        <p:tav tm="0">
                                          <p:val>
                                            <p:strVal val="#ppt_x"/>
                                          </p:val>
                                        </p:tav>
                                        <p:tav tm="100000">
                                          <p:val>
                                            <p:strVal val="#ppt_x"/>
                                          </p:val>
                                        </p:tav>
                                      </p:tavLst>
                                    </p:anim>
                                    <p:anim calcmode="lin" valueType="num">
                                      <p:cBhvr>
                                        <p:cTn id="36" dur="1000" fill="hold"/>
                                        <p:tgtEl>
                                          <p:spTgt spid="10342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3428"/>
                                        </p:tgtEl>
                                        <p:attrNameLst>
                                          <p:attrName>style.visibility</p:attrName>
                                        </p:attrNameLst>
                                      </p:cBhvr>
                                      <p:to>
                                        <p:strVal val="visible"/>
                                      </p:to>
                                    </p:set>
                                    <p:animEffect transition="in" filter="fade">
                                      <p:cBhvr>
                                        <p:cTn id="46" dur="1000"/>
                                        <p:tgtEl>
                                          <p:spTgt spid="103428"/>
                                        </p:tgtEl>
                                      </p:cBhvr>
                                    </p:animEffect>
                                    <p:anim calcmode="lin" valueType="num">
                                      <p:cBhvr>
                                        <p:cTn id="47" dur="1000" fill="hold"/>
                                        <p:tgtEl>
                                          <p:spTgt spid="103428"/>
                                        </p:tgtEl>
                                        <p:attrNameLst>
                                          <p:attrName>ppt_x</p:attrName>
                                        </p:attrNameLst>
                                      </p:cBhvr>
                                      <p:tavLst>
                                        <p:tav tm="0">
                                          <p:val>
                                            <p:strVal val="#ppt_x"/>
                                          </p:val>
                                        </p:tav>
                                        <p:tav tm="100000">
                                          <p:val>
                                            <p:strVal val="#ppt_x"/>
                                          </p:val>
                                        </p:tav>
                                      </p:tavLst>
                                    </p:anim>
                                    <p:anim calcmode="lin" valueType="num">
                                      <p:cBhvr>
                                        <p:cTn id="48" dur="1000" fill="hold"/>
                                        <p:tgtEl>
                                          <p:spTgt spid="10342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wildlife.hetdierenrijk.nl/landzoogdieren/foto/chimpanse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1196752"/>
            <a:ext cx="6984776" cy="52385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5816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pic>
        <p:nvPicPr>
          <p:cNvPr id="106498" name="Picture 2" descr="http://natuurlogboek.web-log.nl/photos/uncategorized/080906brandi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9618" y="1121033"/>
            <a:ext cx="8270854" cy="5476319"/>
          </a:xfrm>
          <a:prstGeom prst="rect">
            <a:avLst/>
          </a:prstGeom>
          <a:noFill/>
          <a:extLst>
            <a:ext uri="{909E8E84-426E-40DD-AFC4-6F175D3DCCD1}">
              <a14:hiddenFill xmlns="" xmlns:a14="http://schemas.microsoft.com/office/drawing/2010/main">
                <a:solidFill>
                  <a:srgbClr val="FFFFFF"/>
                </a:solidFill>
              </a14:hiddenFill>
            </a:ext>
          </a:extLst>
        </p:spPr>
      </p:pic>
      <p:sp>
        <p:nvSpPr>
          <p:cNvPr id="2051" name="Rectangle 3"/>
          <p:cNvSpPr>
            <a:spLocks noChangeArrowheads="1"/>
          </p:cNvSpPr>
          <p:nvPr/>
        </p:nvSpPr>
        <p:spPr bwMode="auto">
          <a:xfrm>
            <a:off x="534266" y="1196752"/>
            <a:ext cx="835821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3200" b="1" i="0" u="none" strike="noStrike" cap="none" normalizeH="0" baseline="0" smtClean="0">
                <a:ln>
                  <a:noFill/>
                </a:ln>
                <a:solidFill>
                  <a:schemeClr val="bg2">
                    <a:lumMod val="25000"/>
                  </a:schemeClr>
                </a:solidFill>
                <a:effectLst/>
                <a:latin typeface="Century Gothic" pitchFamily="34" charset="0"/>
                <a:ea typeface="Times New Roman" pitchFamily="18" charset="0"/>
                <a:cs typeface="Arial" pitchFamily="34" charset="0"/>
              </a:rPr>
              <a:t>Als je een schip wil bouwen, trommel dan geen mensen bij elkaar om voor hout te zorgen, orders te geven en het werk in te delen, maar roep in hen het verlangen wakker naar de uitgestrekte, eindeloze zee.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nl-BE" sz="3200" b="1" i="0" u="none" strike="noStrike" cap="none" normalizeH="0" baseline="0" smtClean="0">
              <a:ln>
                <a:noFill/>
              </a:ln>
              <a:solidFill>
                <a:schemeClr val="tx1"/>
              </a:solidFill>
              <a:effectLst/>
              <a:latin typeface="Century Gothic"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BE" sz="3200" b="1" i="0" u="none" strike="noStrike" cap="none" normalizeH="0" baseline="0" smtClean="0">
                <a:ln>
                  <a:noFill/>
                </a:ln>
                <a:solidFill>
                  <a:schemeClr val="tx1"/>
                </a:solidFill>
                <a:effectLst/>
                <a:latin typeface="Century Gothic" pitchFamily="34" charset="0"/>
                <a:ea typeface="Times New Roman" pitchFamily="18" charset="0"/>
                <a:cs typeface="Arial" pitchFamily="34" charset="0"/>
              </a:rPr>
              <a:t>                 	</a:t>
            </a:r>
            <a:r>
              <a:rPr kumimoji="0" lang="nl-BE" sz="3200" b="1" i="0" u="none" strike="noStrike" cap="none" normalizeH="0" baseline="0" smtClean="0">
                <a:ln>
                  <a:noFill/>
                </a:ln>
                <a:solidFill>
                  <a:schemeClr val="bg2">
                    <a:lumMod val="90000"/>
                  </a:schemeClr>
                </a:solidFill>
                <a:effectLst/>
                <a:latin typeface="Century Gothic" pitchFamily="34" charset="0"/>
                <a:ea typeface="Times New Roman" pitchFamily="18" charset="0"/>
                <a:cs typeface="Arial" pitchFamily="34" charset="0"/>
              </a:rPr>
              <a:t>Antoine de Saint-Exupéry</a:t>
            </a:r>
            <a:r>
              <a:rPr kumimoji="0" lang="nl-BE" sz="3200" b="0" i="0" u="none" strike="noStrike" cap="none" normalizeH="0" baseline="0" smtClean="0">
                <a:ln>
                  <a:noFill/>
                </a:ln>
                <a:solidFill>
                  <a:schemeClr val="bg2">
                    <a:lumMod val="90000"/>
                  </a:schemeClr>
                </a:solidFill>
                <a:effectLst/>
                <a:latin typeface="Century Gothic"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500"/>
                                        <p:tgtEl>
                                          <p:spTgt spid="106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106498"/>
                                        </p:tgtEl>
                                        <p:attrNameLst>
                                          <p:attrName>style.opacity</p:attrName>
                                        </p:attrNameLst>
                                      </p:cBhvr>
                                      <p:to>
                                        <p:strVal val="0.5"/>
                                      </p:to>
                                    </p:set>
                                    <p:animEffect filter="image" prLst="opacity: 0.5">
                                      <p:cBhvr rctx="IE">
                                        <p:cTn id="17" dur="indefinite"/>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09938" y="332656"/>
            <a:ext cx="5513048" cy="584775"/>
          </a:xfrm>
          <a:prstGeom prst="rect">
            <a:avLst/>
          </a:prstGeom>
        </p:spPr>
        <p:txBody>
          <a:bodyPr wrap="none">
            <a:spAutoFit/>
          </a:bodyPr>
          <a:lstStyle/>
          <a:p>
            <a:r>
              <a:rPr lang="nl-BE" sz="3200">
                <a:latin typeface="Century Gothic" pitchFamily="34" charset="0"/>
              </a:rPr>
              <a:t>The child-driven education</a:t>
            </a:r>
          </a:p>
        </p:txBody>
      </p:sp>
      <p:sp>
        <p:nvSpPr>
          <p:cNvPr id="6" name="Rechthoek 5"/>
          <p:cNvSpPr/>
          <p:nvPr/>
        </p:nvSpPr>
        <p:spPr>
          <a:xfrm>
            <a:off x="2286000" y="3105835"/>
            <a:ext cx="4572000" cy="646331"/>
          </a:xfrm>
          <a:prstGeom prst="rect">
            <a:avLst/>
          </a:prstGeom>
        </p:spPr>
        <p:txBody>
          <a:bodyPr>
            <a:spAutoFit/>
          </a:bodyPr>
          <a:lstStyle/>
          <a:p>
            <a:r>
              <a:rPr lang="nl-BE" dirty="0" smtClean="0"/>
              <a:t>http://www.ted.com/talks/sugata_mitra_the_child_driven_education.html</a:t>
            </a:r>
            <a:endParaRPr lang="nl-BE" dirty="0"/>
          </a:p>
        </p:txBody>
      </p:sp>
    </p:spTree>
    <p:extLst>
      <p:ext uri="{BB962C8B-B14F-4D97-AF65-F5344CB8AC3E}">
        <p14:creationId xmlns="" xmlns:p14="http://schemas.microsoft.com/office/powerpoint/2010/main" val="3304281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87887" y="1340768"/>
            <a:ext cx="5131953"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Afgeronde rechthoek 4"/>
          <p:cNvSpPr/>
          <p:nvPr/>
        </p:nvSpPr>
        <p:spPr>
          <a:xfrm>
            <a:off x="714402" y="1196752"/>
            <a:ext cx="7715250" cy="54726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nl-BE"/>
          </a:p>
        </p:txBody>
      </p:sp>
      <p:grpSp>
        <p:nvGrpSpPr>
          <p:cNvPr id="6" name="Groep 5"/>
          <p:cNvGrpSpPr/>
          <p:nvPr/>
        </p:nvGrpSpPr>
        <p:grpSpPr>
          <a:xfrm>
            <a:off x="3357589" y="1742515"/>
            <a:ext cx="2428875" cy="2357437"/>
            <a:chOff x="3286125" y="1077913"/>
            <a:chExt cx="2428875" cy="2357437"/>
          </a:xfrm>
        </p:grpSpPr>
        <p:sp>
          <p:nvSpPr>
            <p:cNvPr id="7" name="Ovaal 6"/>
            <p:cNvSpPr/>
            <p:nvPr/>
          </p:nvSpPr>
          <p:spPr>
            <a:xfrm>
              <a:off x="3286125" y="1077913"/>
              <a:ext cx="2357438" cy="2357437"/>
            </a:xfrm>
            <a:prstGeom prst="ellipse">
              <a:avLst/>
            </a:prstGeom>
            <a:solidFill>
              <a:schemeClr val="accent4">
                <a:lumMod val="60000"/>
                <a:lumOff val="4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8" name="Tekstvak 11"/>
            <p:cNvSpPr txBox="1">
              <a:spLocks noChangeArrowheads="1"/>
            </p:cNvSpPr>
            <p:nvPr/>
          </p:nvSpPr>
          <p:spPr bwMode="auto">
            <a:xfrm>
              <a:off x="3286125" y="1506538"/>
              <a:ext cx="2428875" cy="738187"/>
            </a:xfrm>
            <a:prstGeom prst="rect">
              <a:avLst/>
            </a:prstGeom>
            <a:noFill/>
            <a:ln w="9525">
              <a:noFill/>
              <a:miter lim="800000"/>
              <a:headEnd/>
              <a:tailEnd/>
            </a:ln>
          </p:spPr>
          <p:txBody>
            <a:bodyPr>
              <a:spAutoFit/>
            </a:bodyPr>
            <a:lstStyle/>
            <a:p>
              <a:pPr algn="ctr"/>
              <a:r>
                <a:rPr lang="nl-BE" sz="1400">
                  <a:latin typeface="Calibri" pitchFamily="34" charset="0"/>
                </a:rPr>
                <a:t>Informatie- en communicatietechnologische kennis</a:t>
              </a:r>
            </a:p>
          </p:txBody>
        </p:sp>
      </p:grpSp>
      <p:grpSp>
        <p:nvGrpSpPr>
          <p:cNvPr id="9" name="Groep 8"/>
          <p:cNvGrpSpPr/>
          <p:nvPr/>
        </p:nvGrpSpPr>
        <p:grpSpPr>
          <a:xfrm>
            <a:off x="2643214" y="2885515"/>
            <a:ext cx="2428875" cy="2357437"/>
            <a:chOff x="2571750" y="2220913"/>
            <a:chExt cx="2428875" cy="2357437"/>
          </a:xfrm>
        </p:grpSpPr>
        <p:sp>
          <p:nvSpPr>
            <p:cNvPr id="10" name="Ovaal 9"/>
            <p:cNvSpPr/>
            <p:nvPr/>
          </p:nvSpPr>
          <p:spPr>
            <a:xfrm>
              <a:off x="2643188" y="2220913"/>
              <a:ext cx="2357437" cy="2357437"/>
            </a:xfrm>
            <a:prstGeom prst="ellipse">
              <a:avLst/>
            </a:prstGeom>
            <a:solidFill>
              <a:srgbClr val="FFC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1" name="Tekstvak 8"/>
            <p:cNvSpPr txBox="1">
              <a:spLocks noChangeArrowheads="1"/>
            </p:cNvSpPr>
            <p:nvPr/>
          </p:nvSpPr>
          <p:spPr bwMode="auto">
            <a:xfrm>
              <a:off x="2571750" y="3319463"/>
              <a:ext cx="1571625" cy="830262"/>
            </a:xfrm>
            <a:prstGeom prst="rect">
              <a:avLst/>
            </a:prstGeom>
            <a:noFill/>
            <a:ln w="9525">
              <a:noFill/>
              <a:miter lim="800000"/>
              <a:headEnd/>
              <a:tailEnd/>
            </a:ln>
          </p:spPr>
          <p:txBody>
            <a:bodyPr>
              <a:spAutoFit/>
            </a:bodyPr>
            <a:lstStyle/>
            <a:p>
              <a:pPr algn="ctr"/>
              <a:r>
                <a:rPr lang="nl-BE" sz="1600">
                  <a:latin typeface="Calibri" pitchFamily="34" charset="0"/>
                </a:rPr>
                <a:t>pedagogisch-didactisch handelen</a:t>
              </a:r>
            </a:p>
          </p:txBody>
        </p:sp>
      </p:grpSp>
      <p:grpSp>
        <p:nvGrpSpPr>
          <p:cNvPr id="12" name="Groep 11"/>
          <p:cNvGrpSpPr/>
          <p:nvPr/>
        </p:nvGrpSpPr>
        <p:grpSpPr>
          <a:xfrm>
            <a:off x="4214839" y="2885515"/>
            <a:ext cx="2357438" cy="2357437"/>
            <a:chOff x="4143375" y="2220913"/>
            <a:chExt cx="2357438" cy="2357437"/>
          </a:xfrm>
        </p:grpSpPr>
        <p:sp>
          <p:nvSpPr>
            <p:cNvPr id="13" name="Ovaal 12"/>
            <p:cNvSpPr/>
            <p:nvPr/>
          </p:nvSpPr>
          <p:spPr>
            <a:xfrm>
              <a:off x="4143375" y="2220913"/>
              <a:ext cx="2357438" cy="2357437"/>
            </a:xfrm>
            <a:prstGeom prst="ellipse">
              <a:avLst/>
            </a:prstGeom>
            <a:solidFill>
              <a:schemeClr val="accent5">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4" name="Tekstvak 9"/>
            <p:cNvSpPr txBox="1">
              <a:spLocks noChangeArrowheads="1"/>
            </p:cNvSpPr>
            <p:nvPr/>
          </p:nvSpPr>
          <p:spPr bwMode="auto">
            <a:xfrm>
              <a:off x="5072063" y="3363913"/>
              <a:ext cx="1214437" cy="584200"/>
            </a:xfrm>
            <a:prstGeom prst="rect">
              <a:avLst/>
            </a:prstGeom>
            <a:noFill/>
            <a:ln w="9525">
              <a:noFill/>
              <a:miter lim="800000"/>
              <a:headEnd/>
              <a:tailEnd/>
            </a:ln>
          </p:spPr>
          <p:txBody>
            <a:bodyPr>
              <a:spAutoFit/>
            </a:bodyPr>
            <a:lstStyle/>
            <a:p>
              <a:pPr algn="ctr"/>
              <a:r>
                <a:rPr lang="nl-BE" sz="1600">
                  <a:latin typeface="Calibri" pitchFamily="34" charset="0"/>
                </a:rPr>
                <a:t>inhoudelijke kennis</a:t>
              </a:r>
            </a:p>
          </p:txBody>
        </p:sp>
      </p:grpSp>
      <p:grpSp>
        <p:nvGrpSpPr>
          <p:cNvPr id="15" name="Groep 14"/>
          <p:cNvGrpSpPr/>
          <p:nvPr/>
        </p:nvGrpSpPr>
        <p:grpSpPr>
          <a:xfrm>
            <a:off x="4000522" y="4528577"/>
            <a:ext cx="1335088" cy="1562100"/>
            <a:chOff x="3929058" y="3863975"/>
            <a:chExt cx="1335088" cy="1562100"/>
          </a:xfrm>
        </p:grpSpPr>
        <p:cxnSp>
          <p:nvCxnSpPr>
            <p:cNvPr id="16" name="Rechte verbindingslijn met pijl 15"/>
            <p:cNvCxnSpPr/>
            <p:nvPr/>
          </p:nvCxnSpPr>
          <p:spPr>
            <a:xfrm rot="5400000">
              <a:off x="4001294" y="4434681"/>
              <a:ext cx="1143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kstvak 27"/>
            <p:cNvSpPr txBox="1">
              <a:spLocks noChangeArrowheads="1"/>
            </p:cNvSpPr>
            <p:nvPr/>
          </p:nvSpPr>
          <p:spPr bwMode="auto">
            <a:xfrm>
              <a:off x="3929058" y="5059363"/>
              <a:ext cx="1335088" cy="366712"/>
            </a:xfrm>
            <a:prstGeom prst="rect">
              <a:avLst/>
            </a:prstGeom>
            <a:noFill/>
            <a:ln w="9525">
              <a:noFill/>
              <a:miter lim="800000"/>
              <a:headEnd/>
              <a:tailEnd/>
            </a:ln>
          </p:spPr>
          <p:txBody>
            <a:bodyPr wrap="none">
              <a:spAutoFit/>
            </a:bodyPr>
            <a:lstStyle/>
            <a:p>
              <a:r>
                <a:rPr lang="nl-BE">
                  <a:latin typeface="Calibri" pitchFamily="34" charset="0"/>
                </a:rPr>
                <a:t>onderwijzen</a:t>
              </a:r>
            </a:p>
          </p:txBody>
        </p:sp>
      </p:grpSp>
      <p:grpSp>
        <p:nvGrpSpPr>
          <p:cNvPr id="18" name="Groep 17"/>
          <p:cNvGrpSpPr/>
          <p:nvPr/>
        </p:nvGrpSpPr>
        <p:grpSpPr>
          <a:xfrm>
            <a:off x="5214968" y="2725177"/>
            <a:ext cx="2571768" cy="504825"/>
            <a:chOff x="5148263" y="2060575"/>
            <a:chExt cx="2571768" cy="504825"/>
          </a:xfrm>
        </p:grpSpPr>
        <p:cxnSp>
          <p:nvCxnSpPr>
            <p:cNvPr id="19" name="Rechte verbindingslijn met pijl 18"/>
            <p:cNvCxnSpPr/>
            <p:nvPr/>
          </p:nvCxnSpPr>
          <p:spPr>
            <a:xfrm flipV="1">
              <a:off x="5148263" y="2349500"/>
              <a:ext cx="1500187" cy="215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kstvak 28"/>
            <p:cNvSpPr txBox="1">
              <a:spLocks noChangeArrowheads="1"/>
            </p:cNvSpPr>
            <p:nvPr/>
          </p:nvSpPr>
          <p:spPr bwMode="auto">
            <a:xfrm>
              <a:off x="7054868" y="2060575"/>
              <a:ext cx="665163" cy="366713"/>
            </a:xfrm>
            <a:prstGeom prst="rect">
              <a:avLst/>
            </a:prstGeom>
            <a:noFill/>
            <a:ln w="9525">
              <a:noFill/>
              <a:miter lim="800000"/>
              <a:headEnd/>
              <a:tailEnd/>
            </a:ln>
          </p:spPr>
          <p:txBody>
            <a:bodyPr wrap="none">
              <a:spAutoFit/>
            </a:bodyPr>
            <a:lstStyle/>
            <a:p>
              <a:r>
                <a:rPr lang="nl-BE">
                  <a:latin typeface="Calibri" pitchFamily="34" charset="0"/>
                </a:rPr>
                <a:t>leren</a:t>
              </a:r>
            </a:p>
          </p:txBody>
        </p:sp>
      </p:grpSp>
      <p:grpSp>
        <p:nvGrpSpPr>
          <p:cNvPr id="21" name="Groep 20"/>
          <p:cNvGrpSpPr/>
          <p:nvPr/>
        </p:nvGrpSpPr>
        <p:grpSpPr>
          <a:xfrm>
            <a:off x="1214464" y="2795027"/>
            <a:ext cx="2714625" cy="500063"/>
            <a:chOff x="1143000" y="2130425"/>
            <a:chExt cx="2714625" cy="500063"/>
          </a:xfrm>
        </p:grpSpPr>
        <p:cxnSp>
          <p:nvCxnSpPr>
            <p:cNvPr id="22" name="Rechte verbindingslijn met pijl 21"/>
            <p:cNvCxnSpPr/>
            <p:nvPr/>
          </p:nvCxnSpPr>
          <p:spPr>
            <a:xfrm rot="10800000">
              <a:off x="2214563" y="2344738"/>
              <a:ext cx="1643062" cy="2857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kstvak 29"/>
            <p:cNvSpPr txBox="1">
              <a:spLocks noChangeArrowheads="1"/>
            </p:cNvSpPr>
            <p:nvPr/>
          </p:nvSpPr>
          <p:spPr bwMode="auto">
            <a:xfrm>
              <a:off x="1143000" y="2130425"/>
              <a:ext cx="928688" cy="369888"/>
            </a:xfrm>
            <a:prstGeom prst="rect">
              <a:avLst/>
            </a:prstGeom>
            <a:noFill/>
            <a:ln w="9525">
              <a:noFill/>
              <a:miter lim="800000"/>
              <a:headEnd/>
              <a:tailEnd/>
            </a:ln>
          </p:spPr>
          <p:txBody>
            <a:bodyPr>
              <a:spAutoFit/>
            </a:bodyPr>
            <a:lstStyle/>
            <a:p>
              <a:r>
                <a:rPr lang="nl-BE">
                  <a:latin typeface="Calibri" pitchFamily="34" charset="0"/>
                </a:rPr>
                <a:t>E-leren</a:t>
              </a:r>
            </a:p>
          </p:txBody>
        </p:sp>
      </p:grpSp>
      <p:sp>
        <p:nvSpPr>
          <p:cNvPr id="24" name="Tekstvak 30"/>
          <p:cNvSpPr txBox="1">
            <a:spLocks noChangeArrowheads="1"/>
          </p:cNvSpPr>
          <p:nvPr/>
        </p:nvSpPr>
        <p:spPr bwMode="auto">
          <a:xfrm>
            <a:off x="4214839" y="3295090"/>
            <a:ext cx="857250" cy="646112"/>
          </a:xfrm>
          <a:prstGeom prst="rect">
            <a:avLst/>
          </a:prstGeom>
          <a:noFill/>
          <a:ln w="9525">
            <a:noFill/>
            <a:miter lim="800000"/>
            <a:headEnd/>
            <a:tailEnd/>
          </a:ln>
        </p:spPr>
        <p:txBody>
          <a:bodyPr>
            <a:spAutoFit/>
          </a:bodyPr>
          <a:lstStyle/>
          <a:p>
            <a:pPr algn="ctr"/>
            <a:r>
              <a:rPr lang="nl-BE">
                <a:latin typeface="Calibri" pitchFamily="34" charset="0"/>
              </a:rPr>
              <a:t>TE-leren</a:t>
            </a:r>
          </a:p>
        </p:txBody>
      </p:sp>
      <p:sp>
        <p:nvSpPr>
          <p:cNvPr id="25" name="Rechthoek 32"/>
          <p:cNvSpPr>
            <a:spLocks noChangeArrowheads="1"/>
          </p:cNvSpPr>
          <p:nvPr/>
        </p:nvSpPr>
        <p:spPr bwMode="auto">
          <a:xfrm>
            <a:off x="642910" y="476672"/>
            <a:ext cx="6052811" cy="646331"/>
          </a:xfrm>
          <a:prstGeom prst="rect">
            <a:avLst/>
          </a:prstGeom>
          <a:noFill/>
          <a:ln w="9525">
            <a:noFill/>
            <a:miter lim="800000"/>
            <a:headEnd/>
            <a:tailEnd/>
          </a:ln>
        </p:spPr>
        <p:txBody>
          <a:bodyPr wrap="none">
            <a:spAutoFit/>
          </a:bodyPr>
          <a:lstStyle/>
          <a:p>
            <a:r>
              <a:rPr lang="nl-BE" sz="3600" smtClean="0">
                <a:solidFill>
                  <a:schemeClr val="tx2"/>
                </a:solidFill>
                <a:effectLst>
                  <a:reflection blurRad="12700" stA="48000" endA="300" endPos="55000" dir="5400000" sy="-90000" algn="bl" rotWithShape="0"/>
                </a:effectLst>
                <a:latin typeface="+mj-lt"/>
                <a:ea typeface="+mj-ea"/>
                <a:cs typeface="+mj-cs"/>
              </a:rPr>
              <a:t>leren … in een nieuwe context</a:t>
            </a:r>
            <a:endParaRPr lang="nl-BE" sz="3600">
              <a:solidFill>
                <a:schemeClr val="tx2"/>
              </a:solidFill>
              <a:effectLst>
                <a:reflection blurRad="12700" stA="48000" endA="300" endPos="55000" dir="5400000" sy="-90000" algn="bl" rotWithShape="0"/>
              </a:effectLst>
              <a:latin typeface="+mj-lt"/>
              <a:ea typeface="+mj-ea"/>
              <a:cs typeface="+mj-cs"/>
            </a:endParaRPr>
          </a:p>
        </p:txBody>
      </p:sp>
      <p:cxnSp>
        <p:nvCxnSpPr>
          <p:cNvPr id="26" name="Vorm 28"/>
          <p:cNvCxnSpPr/>
          <p:nvPr/>
        </p:nvCxnSpPr>
        <p:spPr>
          <a:xfrm flipV="1">
            <a:off x="5335610" y="3091890"/>
            <a:ext cx="2118545" cy="2815431"/>
          </a:xfrm>
          <a:prstGeom prst="curvedConnector2">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Vorm 35"/>
          <p:cNvCxnSpPr/>
          <p:nvPr/>
        </p:nvCxnSpPr>
        <p:spPr>
          <a:xfrm rot="10800000">
            <a:off x="1643068" y="3164909"/>
            <a:ext cx="2357454" cy="2742413"/>
          </a:xfrm>
          <a:prstGeom prst="curvedConnector2">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10596" y="1988840"/>
            <a:ext cx="8337868" cy="3231654"/>
          </a:xfrm>
          <a:solidFill>
            <a:schemeClr val="bg2">
              <a:lumMod val="90000"/>
            </a:schemeClr>
          </a:solidFill>
        </p:spPr>
        <p:txBody>
          <a:bodyPr wrap="square">
            <a:spAutoFit/>
          </a:bodyPr>
          <a:lstStyle/>
          <a:p>
            <a:pPr marL="0" indent="0" algn="ctr">
              <a:buNone/>
            </a:pPr>
            <a:r>
              <a:rPr lang="nl-BE" sz="6000" smtClean="0"/>
              <a:t>onderwijs = leren</a:t>
            </a:r>
          </a:p>
          <a:p>
            <a:pPr marL="0" indent="0" algn="ctr">
              <a:buNone/>
            </a:pPr>
            <a:r>
              <a:rPr lang="nl-BE" sz="6000" smtClean="0"/>
              <a:t>leren = innoveren</a:t>
            </a:r>
          </a:p>
          <a:p>
            <a:pPr marL="0" indent="0" algn="ctr">
              <a:buNone/>
            </a:pPr>
            <a:r>
              <a:rPr lang="nl-BE" sz="6000" smtClean="0"/>
              <a:t>onderwijs = innoveren</a:t>
            </a:r>
          </a:p>
        </p:txBody>
      </p:sp>
    </p:spTree>
    <p:extLst>
      <p:ext uri="{BB962C8B-B14F-4D97-AF65-F5344CB8AC3E}">
        <p14:creationId xmlns="" xmlns:p14="http://schemas.microsoft.com/office/powerpoint/2010/main" val="9514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barn(inVertical)">
                                      <p:cBhvr>
                                        <p:cTn id="7" dur="500"/>
                                        <p:tgtEl>
                                          <p:spTgt spid="1075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752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3">
                                            <p:bg/>
                                          </p:spTgt>
                                        </p:tgtEl>
                                        <p:attrNameLst>
                                          <p:attrName>style.visibility</p:attrName>
                                        </p:attrNameLst>
                                      </p:cBhvr>
                                      <p:to>
                                        <p:strVal val="visible"/>
                                      </p:to>
                                    </p:set>
                                    <p:animEffect transition="in" filter="circle(in)">
                                      <p:cBhvr>
                                        <p:cTn id="63" dur="2000"/>
                                        <p:tgtEl>
                                          <p:spTgt spid="3">
                                            <p:bg/>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circle(in)">
                                      <p:cBhvr>
                                        <p:cTn id="68" dur="2000"/>
                                        <p:tgtEl>
                                          <p:spTgt spid="3">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Effect transition="in" filter="circle(in)">
                                      <p:cBhvr>
                                        <p:cTn id="73" dur="2000"/>
                                        <p:tgtEl>
                                          <p:spTgt spid="3">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
                                            <p:txEl>
                                              <p:pRg st="2" end="2"/>
                                            </p:txEl>
                                          </p:spTgt>
                                        </p:tgtEl>
                                        <p:attrNameLst>
                                          <p:attrName>style.visibility</p:attrName>
                                        </p:attrNameLst>
                                      </p:cBhvr>
                                      <p:to>
                                        <p:strVal val="visible"/>
                                      </p:to>
                                    </p:set>
                                    <p:animEffect transition="in" filter="circle(in)">
                                      <p:cBhvr>
                                        <p:cTn id="7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179448"/>
            <a:ext cx="3667125" cy="5153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008" y="1179448"/>
            <a:ext cx="3667125" cy="5153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2339752" y="2420888"/>
            <a:ext cx="4809778" cy="646331"/>
          </a:xfrm>
          <a:prstGeom prst="rect">
            <a:avLst/>
          </a:prstGeom>
          <a:solidFill>
            <a:schemeClr val="bg1"/>
          </a:solidFill>
        </p:spPr>
        <p:txBody>
          <a:bodyPr wrap="none" rtlCol="0">
            <a:spAutoFit/>
          </a:bodyPr>
          <a:lstStyle/>
          <a:p>
            <a:r>
              <a:rPr lang="nl-BE" sz="3600" smtClean="0"/>
              <a:t>SYSTEEMINNOVATIE</a:t>
            </a:r>
            <a:endParaRPr lang="nl-BE" sz="3600"/>
          </a:p>
        </p:txBody>
      </p:sp>
      <p:sp>
        <p:nvSpPr>
          <p:cNvPr id="9" name="Tekstvak 8"/>
          <p:cNvSpPr txBox="1"/>
          <p:nvPr/>
        </p:nvSpPr>
        <p:spPr>
          <a:xfrm>
            <a:off x="2339752" y="3718773"/>
            <a:ext cx="4809778" cy="646331"/>
          </a:xfrm>
          <a:prstGeom prst="rect">
            <a:avLst/>
          </a:prstGeom>
          <a:solidFill>
            <a:schemeClr val="bg1"/>
          </a:solidFill>
        </p:spPr>
        <p:txBody>
          <a:bodyPr wrap="none" rtlCol="0">
            <a:spAutoFit/>
          </a:bodyPr>
          <a:lstStyle/>
          <a:p>
            <a:r>
              <a:rPr lang="nl-BE" sz="3600" smtClean="0">
                <a:solidFill>
                  <a:schemeClr val="bg1"/>
                </a:solidFill>
              </a:rPr>
              <a:t>SYSTEEM</a:t>
            </a:r>
            <a:r>
              <a:rPr lang="nl-BE" sz="3600" smtClean="0"/>
              <a:t>INNOVATIE</a:t>
            </a:r>
            <a:endParaRPr lang="nl-BE" sz="3600"/>
          </a:p>
        </p:txBody>
      </p:sp>
    </p:spTree>
    <p:extLst>
      <p:ext uri="{BB962C8B-B14F-4D97-AF65-F5344CB8AC3E}">
        <p14:creationId xmlns="" xmlns:p14="http://schemas.microsoft.com/office/powerpoint/2010/main" val="38115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1.38889E-6 2.59259E-6 L 1.38889E-6 0.18912 " pathEditMode="relative" rAng="0" ptsTypes="AA">
                                      <p:cBhvr>
                                        <p:cTn id="16" dur="2000" fill="hold"/>
                                        <p:tgtEl>
                                          <p:spTgt spid="6"/>
                                        </p:tgtEl>
                                        <p:attrNameLst>
                                          <p:attrName>ppt_x</p:attrName>
                                          <p:attrName>ppt_y</p:attrName>
                                        </p:attrNameLst>
                                      </p:cBhvr>
                                      <p:rCtr x="0" y="9444"/>
                                    </p:animMotion>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3425"/>
                                        </p:tgtEl>
                                        <p:attrNameLst>
                                          <p:attrName>style.visibility</p:attrName>
                                        </p:attrNameLst>
                                      </p:cBhvr>
                                      <p:to>
                                        <p:strVal val="visible"/>
                                      </p:to>
                                    </p:set>
                                    <p:anim calcmode="lin" valueType="num">
                                      <p:cBhvr>
                                        <p:cTn id="21" dur="1000" fill="hold"/>
                                        <p:tgtEl>
                                          <p:spTgt spid="103425"/>
                                        </p:tgtEl>
                                        <p:attrNameLst>
                                          <p:attrName>ppt_w</p:attrName>
                                        </p:attrNameLst>
                                      </p:cBhvr>
                                      <p:tavLst>
                                        <p:tav tm="0">
                                          <p:val>
                                            <p:fltVal val="0"/>
                                          </p:val>
                                        </p:tav>
                                        <p:tav tm="100000">
                                          <p:val>
                                            <p:strVal val="#ppt_w"/>
                                          </p:val>
                                        </p:tav>
                                      </p:tavLst>
                                    </p:anim>
                                    <p:anim calcmode="lin" valueType="num">
                                      <p:cBhvr>
                                        <p:cTn id="22" dur="1000" fill="hold"/>
                                        <p:tgtEl>
                                          <p:spTgt spid="103425"/>
                                        </p:tgtEl>
                                        <p:attrNameLst>
                                          <p:attrName>ppt_h</p:attrName>
                                        </p:attrNameLst>
                                      </p:cBhvr>
                                      <p:tavLst>
                                        <p:tav tm="0">
                                          <p:val>
                                            <p:fltVal val="0"/>
                                          </p:val>
                                        </p:tav>
                                        <p:tav tm="100000">
                                          <p:val>
                                            <p:strVal val="#ppt_h"/>
                                          </p:val>
                                        </p:tav>
                                      </p:tavLst>
                                    </p:anim>
                                    <p:anim calcmode="lin" valueType="num">
                                      <p:cBhvr>
                                        <p:cTn id="23" dur="1000" fill="hold"/>
                                        <p:tgtEl>
                                          <p:spTgt spid="103425"/>
                                        </p:tgtEl>
                                        <p:attrNameLst>
                                          <p:attrName>style.rotation</p:attrName>
                                        </p:attrNameLst>
                                      </p:cBhvr>
                                      <p:tavLst>
                                        <p:tav tm="0">
                                          <p:val>
                                            <p:fltVal val="90"/>
                                          </p:val>
                                        </p:tav>
                                        <p:tav tm="100000">
                                          <p:val>
                                            <p:fltVal val="0"/>
                                          </p:val>
                                        </p:tav>
                                      </p:tavLst>
                                    </p:anim>
                                    <p:animEffect transition="in" filter="fade">
                                      <p:cBhvr>
                                        <p:cTn id="24" dur="1000"/>
                                        <p:tgtEl>
                                          <p:spTgt spid="10342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3426"/>
                                        </p:tgtEl>
                                        <p:attrNameLst>
                                          <p:attrName>style.visibility</p:attrName>
                                        </p:attrNameLst>
                                      </p:cBhvr>
                                      <p:to>
                                        <p:strVal val="visible"/>
                                      </p:to>
                                    </p:set>
                                    <p:anim calcmode="lin" valueType="num">
                                      <p:cBhvr>
                                        <p:cTn id="29" dur="1000" fill="hold"/>
                                        <p:tgtEl>
                                          <p:spTgt spid="103426"/>
                                        </p:tgtEl>
                                        <p:attrNameLst>
                                          <p:attrName>ppt_w</p:attrName>
                                        </p:attrNameLst>
                                      </p:cBhvr>
                                      <p:tavLst>
                                        <p:tav tm="0">
                                          <p:val>
                                            <p:fltVal val="0"/>
                                          </p:val>
                                        </p:tav>
                                        <p:tav tm="100000">
                                          <p:val>
                                            <p:strVal val="#ppt_w"/>
                                          </p:val>
                                        </p:tav>
                                      </p:tavLst>
                                    </p:anim>
                                    <p:anim calcmode="lin" valueType="num">
                                      <p:cBhvr>
                                        <p:cTn id="30" dur="1000" fill="hold"/>
                                        <p:tgtEl>
                                          <p:spTgt spid="103426"/>
                                        </p:tgtEl>
                                        <p:attrNameLst>
                                          <p:attrName>ppt_h</p:attrName>
                                        </p:attrNameLst>
                                      </p:cBhvr>
                                      <p:tavLst>
                                        <p:tav tm="0">
                                          <p:val>
                                            <p:fltVal val="0"/>
                                          </p:val>
                                        </p:tav>
                                        <p:tav tm="100000">
                                          <p:val>
                                            <p:strVal val="#ppt_h"/>
                                          </p:val>
                                        </p:tav>
                                      </p:tavLst>
                                    </p:anim>
                                    <p:anim calcmode="lin" valueType="num">
                                      <p:cBhvr>
                                        <p:cTn id="31" dur="1000" fill="hold"/>
                                        <p:tgtEl>
                                          <p:spTgt spid="103426"/>
                                        </p:tgtEl>
                                        <p:attrNameLst>
                                          <p:attrName>style.rotation</p:attrName>
                                        </p:attrNameLst>
                                      </p:cBhvr>
                                      <p:tavLst>
                                        <p:tav tm="0">
                                          <p:val>
                                            <p:fltVal val="90"/>
                                          </p:val>
                                        </p:tav>
                                        <p:tav tm="100000">
                                          <p:val>
                                            <p:fltVal val="0"/>
                                          </p:val>
                                        </p:tav>
                                      </p:tavLst>
                                    </p:anim>
                                    <p:animEffect transition="in" filter="fade">
                                      <p:cBhvr>
                                        <p:cTn id="32" dur="10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286222"/>
            <a:ext cx="7010400" cy="459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483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625292" y="116632"/>
            <a:ext cx="8214016" cy="830997"/>
          </a:xfrm>
          <a:prstGeom prst="rect">
            <a:avLst/>
          </a:prstGeom>
        </p:spPr>
        <p:txBody>
          <a:bodyPr wrap="square">
            <a:spAutoFit/>
          </a:bodyPr>
          <a:lstStyle/>
          <a:p>
            <a:r>
              <a:rPr lang="nl-BE" sz="2400">
                <a:latin typeface="Century Gothic" pitchFamily="34" charset="0"/>
              </a:rPr>
              <a:t>In het kader van zijn kunstopleiding </a:t>
            </a:r>
            <a:r>
              <a:rPr lang="nl-BE" sz="2400" smtClean="0">
                <a:latin typeface="Century Gothic" pitchFamily="34" charset="0"/>
              </a:rPr>
              <a:t>maakte </a:t>
            </a:r>
            <a:r>
              <a:rPr lang="nl-BE" sz="2400">
                <a:latin typeface="Century Gothic" pitchFamily="34" charset="0"/>
              </a:rPr>
              <a:t>de 17-jarige Jamie Bell </a:t>
            </a:r>
            <a:r>
              <a:rPr lang="nl-BE" sz="2400" smtClean="0">
                <a:latin typeface="Century Gothic" pitchFamily="34" charset="0"/>
              </a:rPr>
              <a:t>dit stop-motionfilmpje …</a:t>
            </a:r>
            <a:endParaRPr lang="nl-BE" sz="2400">
              <a:latin typeface="Century Gothic" pitchFamily="34" charset="0"/>
            </a:endParaRPr>
          </a:p>
        </p:txBody>
      </p:sp>
      <p:sp>
        <p:nvSpPr>
          <p:cNvPr id="5" name="Rechthoek 4"/>
          <p:cNvSpPr/>
          <p:nvPr/>
        </p:nvSpPr>
        <p:spPr>
          <a:xfrm>
            <a:off x="2286000" y="3105835"/>
            <a:ext cx="6102424" cy="369332"/>
          </a:xfrm>
          <a:prstGeom prst="rect">
            <a:avLst/>
          </a:prstGeom>
        </p:spPr>
        <p:txBody>
          <a:bodyPr wrap="square">
            <a:spAutoFit/>
          </a:bodyPr>
          <a:lstStyle/>
          <a:p>
            <a:r>
              <a:rPr lang="nl-BE" dirty="0" smtClean="0"/>
              <a:t>http://www.youtube.com/watch?v=gNYZH9kuaYM</a:t>
            </a:r>
            <a:endParaRPr lang="nl-BE" dirty="0"/>
          </a:p>
        </p:txBody>
      </p:sp>
    </p:spTree>
    <p:extLst>
      <p:ext uri="{BB962C8B-B14F-4D97-AF65-F5344CB8AC3E}">
        <p14:creationId xmlns="" xmlns:p14="http://schemas.microsoft.com/office/powerpoint/2010/main" val="24378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4.11846E-7 L -0.00173 0.96807 " pathEditMode="relative" rAng="0" ptsTypes="AA">
                                      <p:cBhvr>
                                        <p:cTn id="6" dur="2000" fill="hold"/>
                                        <p:tgtEl>
                                          <p:spTgt spid="6"/>
                                        </p:tgtEl>
                                        <p:attrNameLst>
                                          <p:attrName>ppt_x</p:attrName>
                                          <p:attrName>ppt_y</p:attrName>
                                        </p:attrNameLst>
                                      </p:cBhvr>
                                      <p:rCtr x="-87" y="484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763688" y="3105835"/>
            <a:ext cx="6480720" cy="369332"/>
          </a:xfrm>
          <a:prstGeom prst="rect">
            <a:avLst/>
          </a:prstGeom>
        </p:spPr>
        <p:txBody>
          <a:bodyPr wrap="square">
            <a:spAutoFit/>
          </a:bodyPr>
          <a:lstStyle/>
          <a:p>
            <a:r>
              <a:rPr lang="nl-BE" dirty="0" smtClean="0"/>
              <a:t>http://www.youtube.com/watch?v=BgtRe5sOqTw</a:t>
            </a:r>
            <a:endParaRPr lang="nl-BE" dirty="0"/>
          </a:p>
        </p:txBody>
      </p:sp>
      <p:sp>
        <p:nvSpPr>
          <p:cNvPr id="4" name="Rechthoek 3"/>
          <p:cNvSpPr/>
          <p:nvPr/>
        </p:nvSpPr>
        <p:spPr>
          <a:xfrm>
            <a:off x="1403648" y="3717032"/>
            <a:ext cx="7272808" cy="369332"/>
          </a:xfrm>
          <a:prstGeom prst="rect">
            <a:avLst/>
          </a:prstGeom>
        </p:spPr>
        <p:txBody>
          <a:bodyPr wrap="square">
            <a:spAutoFit/>
          </a:bodyPr>
          <a:lstStyle/>
          <a:p>
            <a:r>
              <a:rPr lang="nl-BE" dirty="0" smtClean="0"/>
              <a:t>http://www.youtube.com/watch?v=R53MGzG_m4Q&amp;feature=related</a:t>
            </a:r>
            <a:endParaRPr lang="nl-BE" dirty="0"/>
          </a:p>
        </p:txBody>
      </p:sp>
      <p:sp>
        <p:nvSpPr>
          <p:cNvPr id="5" name="Tekstvak 4"/>
          <p:cNvSpPr txBox="1"/>
          <p:nvPr/>
        </p:nvSpPr>
        <p:spPr>
          <a:xfrm>
            <a:off x="1547664" y="548680"/>
            <a:ext cx="5976664" cy="369332"/>
          </a:xfrm>
          <a:prstGeom prst="rect">
            <a:avLst/>
          </a:prstGeom>
          <a:noFill/>
        </p:spPr>
        <p:txBody>
          <a:bodyPr wrap="square" rtlCol="0">
            <a:spAutoFit/>
          </a:bodyPr>
          <a:lstStyle/>
          <a:p>
            <a:r>
              <a:rPr lang="nl-BE" dirty="0" smtClean="0"/>
              <a:t>Jef </a:t>
            </a:r>
            <a:r>
              <a:rPr lang="nl-BE" dirty="0" err="1" smtClean="0"/>
              <a:t>Staes</a:t>
            </a:r>
            <a:r>
              <a:rPr lang="nl-BE" dirty="0" smtClean="0"/>
              <a:t> : Jongeren zijn anders (</a:t>
            </a:r>
            <a:r>
              <a:rPr lang="nl-BE" dirty="0" err="1" smtClean="0"/>
              <a:t>keynotes</a:t>
            </a:r>
            <a:r>
              <a:rPr lang="nl-BE" dirty="0" smtClean="0"/>
              <a:t>)</a:t>
            </a:r>
            <a:endParaRPr lang="nl-B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a:hlinkClick r:id="rId2"/>
              </a:rPr>
              <a:t>Innovatieprogramma </a:t>
            </a:r>
            <a:r>
              <a:rPr lang="nl-BE" smtClean="0">
                <a:hlinkClick r:id="rId2"/>
              </a:rPr>
              <a:t>kennisnet</a:t>
            </a:r>
            <a:endParaRPr lang="nl-BE"/>
          </a:p>
        </p:txBody>
      </p:sp>
      <p:sp>
        <p:nvSpPr>
          <p:cNvPr id="3" name="Tijdelijke aanduiding voor inhoud 2"/>
          <p:cNvSpPr>
            <a:spLocks noGrp="1"/>
          </p:cNvSpPr>
          <p:nvPr>
            <p:ph idx="1"/>
          </p:nvPr>
        </p:nvSpPr>
        <p:spPr>
          <a:xfrm>
            <a:off x="251520" y="1842194"/>
            <a:ext cx="8686800" cy="3459014"/>
          </a:xfrm>
        </p:spPr>
        <p:txBody>
          <a:bodyPr>
            <a:noAutofit/>
          </a:bodyPr>
          <a:lstStyle/>
          <a:p>
            <a:r>
              <a:rPr lang="nl-BE" sz="2400" smtClean="0">
                <a:latin typeface="Century Gothic" pitchFamily="34" charset="0"/>
              </a:rPr>
              <a:t>Innovatie wordt gezien als een vernieuwing in het leren of in het organiseren van dat leren. Technologie kan leiden tot deze vernieuwing, maar is niet het startpunt. </a:t>
            </a:r>
          </a:p>
          <a:p>
            <a:pPr marL="0" indent="0">
              <a:buNone/>
            </a:pPr>
            <a:endParaRPr lang="nl-BE" sz="2400" smtClean="0">
              <a:latin typeface="Century Gothic" pitchFamily="34" charset="0"/>
            </a:endParaRPr>
          </a:p>
          <a:p>
            <a:r>
              <a:rPr lang="nl-BE" sz="2400" smtClean="0">
                <a:latin typeface="Century Gothic" pitchFamily="34" charset="0"/>
              </a:rPr>
              <a:t>Uiteindelijk gaat het de komende jaren om de innovatiekracht van het onderwijs te vergroten door het zoeken naar toepassingen van technologieën en deze ideeën om te zetten in werkelijkheid.</a:t>
            </a:r>
            <a:br>
              <a:rPr lang="nl-BE" sz="2400" smtClean="0">
                <a:latin typeface="Century Gothic" pitchFamily="34" charset="0"/>
              </a:rPr>
            </a:br>
            <a:endParaRPr lang="nl-BE" sz="2400">
              <a:latin typeface="Century Gothic" pitchFamily="34" charset="0"/>
            </a:endParaRPr>
          </a:p>
        </p:txBody>
      </p:sp>
      <p:sp>
        <p:nvSpPr>
          <p:cNvPr id="5" name="Rechthoek 4"/>
          <p:cNvSpPr/>
          <p:nvPr/>
        </p:nvSpPr>
        <p:spPr>
          <a:xfrm>
            <a:off x="4427984" y="5949280"/>
            <a:ext cx="4006290" cy="369332"/>
          </a:xfrm>
          <a:prstGeom prst="rect">
            <a:avLst/>
          </a:prstGeom>
        </p:spPr>
        <p:txBody>
          <a:bodyPr wrap="none">
            <a:spAutoFit/>
          </a:bodyPr>
          <a:lstStyle/>
          <a:p>
            <a:r>
              <a:rPr lang="nl-BE" smtClean="0">
                <a:hlinkClick r:id="rId2"/>
              </a:rPr>
              <a:t>http://www.surfnetkennisnetproject.nl</a:t>
            </a:r>
            <a:endParaRPr lang="nl-B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772816"/>
            <a:ext cx="6791933"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5076056" y="5661248"/>
            <a:ext cx="3002745" cy="400110"/>
          </a:xfrm>
          <a:prstGeom prst="rect">
            <a:avLst/>
          </a:prstGeom>
        </p:spPr>
        <p:txBody>
          <a:bodyPr wrap="none">
            <a:spAutoFit/>
          </a:bodyPr>
          <a:lstStyle/>
          <a:p>
            <a:r>
              <a:rPr lang="nl-BE" sz="2000">
                <a:latin typeface="Century Gothic" pitchFamily="34" charset="0"/>
              </a:rPr>
              <a:t>Professor Sugata Mitra </a:t>
            </a:r>
          </a:p>
        </p:txBody>
      </p:sp>
      <p:sp>
        <p:nvSpPr>
          <p:cNvPr id="5" name="Rechthoek 4"/>
          <p:cNvSpPr/>
          <p:nvPr/>
        </p:nvSpPr>
        <p:spPr>
          <a:xfrm>
            <a:off x="683567" y="560091"/>
            <a:ext cx="6186309" cy="400110"/>
          </a:xfrm>
          <a:prstGeom prst="rect">
            <a:avLst/>
          </a:prstGeom>
        </p:spPr>
        <p:txBody>
          <a:bodyPr wrap="none">
            <a:spAutoFit/>
          </a:bodyPr>
          <a:lstStyle/>
          <a:p>
            <a:r>
              <a:rPr lang="en-US" sz="2000">
                <a:latin typeface="Century Gothic" pitchFamily="34" charset="0"/>
              </a:rPr>
              <a:t>If children have interest, education takes place. </a:t>
            </a:r>
            <a:endParaRPr lang="nl-BE" sz="2000">
              <a:latin typeface="Century Gothic" pitchFamily="34" charset="0"/>
            </a:endParaRPr>
          </a:p>
        </p:txBody>
      </p:sp>
    </p:spTree>
    <p:extLst>
      <p:ext uri="{BB962C8B-B14F-4D97-AF65-F5344CB8AC3E}">
        <p14:creationId xmlns="" xmlns:p14="http://schemas.microsoft.com/office/powerpoint/2010/main" val="6809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2000"/>
                                        <p:tgtEl>
                                          <p:spTgt spid="105474"/>
                                        </p:tgtEl>
                                      </p:cBhvr>
                                    </p:animEffect>
                                    <p:anim calcmode="lin" valueType="num">
                                      <p:cBhvr>
                                        <p:cTn id="8" dur="2000" fill="hold"/>
                                        <p:tgtEl>
                                          <p:spTgt spid="105474"/>
                                        </p:tgtEl>
                                        <p:attrNameLst>
                                          <p:attrName>ppt_w</p:attrName>
                                        </p:attrNameLst>
                                      </p:cBhvr>
                                      <p:tavLst>
                                        <p:tav tm="0" fmla="#ppt_w*sin(2.5*pi*$)">
                                          <p:val>
                                            <p:fltVal val="0"/>
                                          </p:val>
                                        </p:tav>
                                        <p:tav tm="100000">
                                          <p:val>
                                            <p:fltVal val="1"/>
                                          </p:val>
                                        </p:tav>
                                      </p:tavLst>
                                    </p:anim>
                                    <p:anim calcmode="lin" valueType="num">
                                      <p:cBhvr>
                                        <p:cTn id="9" dur="2000" fill="hold"/>
                                        <p:tgtEl>
                                          <p:spTgt spid="1054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sz="3000" smtClean="0"/>
              <a:t>De macro-omgeving</a:t>
            </a:r>
            <a:endParaRPr lang="nl-BE" sz="3000"/>
          </a:p>
        </p:txBody>
      </p:sp>
      <p:sp>
        <p:nvSpPr>
          <p:cNvPr id="3" name="Ondertitel 2"/>
          <p:cNvSpPr>
            <a:spLocks noGrp="1"/>
          </p:cNvSpPr>
          <p:nvPr>
            <p:ph type="subTitle" idx="1"/>
          </p:nvPr>
        </p:nvSpPr>
        <p:spPr/>
        <p:txBody>
          <a:bodyPr>
            <a:noAutofit/>
          </a:bodyPr>
          <a:lstStyle/>
          <a:p>
            <a:pPr lvl="0"/>
            <a:r>
              <a:rPr lang="nl-NL" sz="3000" smtClean="0">
                <a:solidFill>
                  <a:srgbClr val="000000"/>
                </a:solidFill>
                <a:latin typeface="Century Gothic" pitchFamily="34" charset="0"/>
                <a:ea typeface="Calibri" pitchFamily="34" charset="0"/>
                <a:cs typeface="Times New Roman" pitchFamily="18" charset="0"/>
              </a:rPr>
              <a:t>(r)evolutie van internet- en communicatietechnologie</a:t>
            </a:r>
            <a:r>
              <a:rPr lang="nl-NL" sz="3000" smtClean="0">
                <a:solidFill>
                  <a:srgbClr val="000000"/>
                </a:solidFill>
                <a:latin typeface="Calibri"/>
                <a:ea typeface="Calibri" pitchFamily="34" charset="0"/>
                <a:cs typeface="Times New Roman" pitchFamily="18" charset="0"/>
              </a:rPr>
              <a:t>ë</a:t>
            </a:r>
            <a:r>
              <a:rPr lang="nl-NL" sz="3000" smtClean="0">
                <a:solidFill>
                  <a:srgbClr val="000000"/>
                </a:solidFill>
                <a:latin typeface="Century Gothic" pitchFamily="34" charset="0"/>
                <a:ea typeface="Calibri" pitchFamily="34" charset="0"/>
                <a:cs typeface="Times New Roman" pitchFamily="18" charset="0"/>
              </a:rPr>
              <a:t>n in de samenleving</a:t>
            </a:r>
            <a:endParaRPr lang="nl-NL" sz="3000" smtClean="0">
              <a:solidFill>
                <a:schemeClr val="tx1"/>
              </a:solidFill>
              <a:latin typeface="Arial" pitchFamily="34" charset="0"/>
              <a:cs typeface="Arial" pitchFamily="34" charset="0"/>
            </a:endParaRPr>
          </a:p>
          <a:p>
            <a:endParaRPr lang="nl-BE" sz="3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1.bp.blogspot.com/_SSg-kLxi1tE/TA0SIUP09CI/AAAAAAAAAD8/foAxkQIepxQ/s1600/onlinetim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498177"/>
            <a:ext cx="5256584" cy="485902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kstvak 3"/>
          <p:cNvSpPr txBox="1"/>
          <p:nvPr/>
        </p:nvSpPr>
        <p:spPr>
          <a:xfrm>
            <a:off x="755576" y="1007474"/>
            <a:ext cx="7907934" cy="523220"/>
          </a:xfrm>
          <a:prstGeom prst="rect">
            <a:avLst/>
          </a:prstGeom>
          <a:noFill/>
        </p:spPr>
        <p:txBody>
          <a:bodyPr wrap="none" rtlCol="0">
            <a:spAutoFit/>
          </a:bodyPr>
          <a:lstStyle/>
          <a:p>
            <a:r>
              <a:rPr lang="nl-BE" sz="2800">
                <a:latin typeface="Century Gothic" pitchFamily="34" charset="0"/>
              </a:rPr>
              <a:t>UK in april 2007: 309 miljoen uren op het web</a:t>
            </a:r>
          </a:p>
        </p:txBody>
      </p:sp>
      <p:sp>
        <p:nvSpPr>
          <p:cNvPr id="8" name="Tekstvak 7"/>
          <p:cNvSpPr txBox="1"/>
          <p:nvPr/>
        </p:nvSpPr>
        <p:spPr>
          <a:xfrm>
            <a:off x="755576" y="1609636"/>
            <a:ext cx="8007320" cy="523220"/>
          </a:xfrm>
          <a:prstGeom prst="rect">
            <a:avLst/>
          </a:prstGeom>
          <a:noFill/>
        </p:spPr>
        <p:txBody>
          <a:bodyPr wrap="none" rtlCol="0">
            <a:spAutoFit/>
          </a:bodyPr>
          <a:lstStyle/>
          <a:p>
            <a:r>
              <a:rPr lang="nl-BE" sz="2800" smtClean="0">
                <a:latin typeface="Century Gothic" pitchFamily="34" charset="0"/>
              </a:rPr>
              <a:t>UK in april </a:t>
            </a:r>
            <a:r>
              <a:rPr lang="nl-BE" sz="2800">
                <a:latin typeface="Century Gothic" pitchFamily="34" charset="0"/>
              </a:rPr>
              <a:t>2010: 884 miljoen uren </a:t>
            </a:r>
            <a:r>
              <a:rPr lang="nl-BE" sz="2800" smtClean="0">
                <a:latin typeface="Century Gothic" pitchFamily="34" charset="0"/>
              </a:rPr>
              <a:t>op het web </a:t>
            </a:r>
            <a:endParaRPr lang="nl-BE" sz="2800">
              <a:latin typeface="Century Gothic" pitchFamily="34" charset="0"/>
            </a:endParaRPr>
          </a:p>
        </p:txBody>
      </p:sp>
      <p:sp>
        <p:nvSpPr>
          <p:cNvPr id="5" name="Tekstvak 4"/>
          <p:cNvSpPr txBox="1"/>
          <p:nvPr/>
        </p:nvSpPr>
        <p:spPr>
          <a:xfrm>
            <a:off x="1835696" y="2683550"/>
            <a:ext cx="5548314"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nl-BE" sz="2800" b="1">
                <a:latin typeface="Century Gothic" pitchFamily="34" charset="0"/>
              </a:rPr>
              <a:t>globale tijdstoename van 65 %</a:t>
            </a:r>
          </a:p>
        </p:txBody>
      </p:sp>
      <p:sp>
        <p:nvSpPr>
          <p:cNvPr id="10" name="Tekstvak 9"/>
          <p:cNvSpPr txBox="1"/>
          <p:nvPr/>
        </p:nvSpPr>
        <p:spPr>
          <a:xfrm>
            <a:off x="6228184" y="2492896"/>
            <a:ext cx="2523448" cy="1015663"/>
          </a:xfrm>
          <a:prstGeom prst="rect">
            <a:avLst/>
          </a:prstGeom>
          <a:noFill/>
        </p:spPr>
        <p:txBody>
          <a:bodyPr wrap="none" rtlCol="0">
            <a:spAutoFit/>
          </a:bodyPr>
          <a:lstStyle/>
          <a:p>
            <a:r>
              <a:rPr lang="nl-BE" sz="2000" smtClean="0">
                <a:latin typeface="Century Gothic" pitchFamily="34" charset="0"/>
              </a:rPr>
              <a:t>14 % meer aan </a:t>
            </a:r>
          </a:p>
          <a:p>
            <a:r>
              <a:rPr lang="nl-BE" sz="2000" smtClean="0">
                <a:latin typeface="Century Gothic" pitchFamily="34" charset="0"/>
              </a:rPr>
              <a:t>sociale netwerken </a:t>
            </a:r>
          </a:p>
          <a:p>
            <a:r>
              <a:rPr lang="nl-BE" sz="2000" smtClean="0">
                <a:latin typeface="Century Gothic" pitchFamily="34" charset="0"/>
              </a:rPr>
              <a:t>en blogs</a:t>
            </a:r>
            <a:endParaRPr lang="nl-BE" sz="2000">
              <a:latin typeface="Century Gothic" pitchFamily="34" charset="0"/>
            </a:endParaRPr>
          </a:p>
        </p:txBody>
      </p:sp>
      <p:sp>
        <p:nvSpPr>
          <p:cNvPr id="11" name="Tekstvak 10"/>
          <p:cNvSpPr txBox="1"/>
          <p:nvPr/>
        </p:nvSpPr>
        <p:spPr>
          <a:xfrm>
            <a:off x="6228184" y="3532946"/>
            <a:ext cx="1972015" cy="400110"/>
          </a:xfrm>
          <a:prstGeom prst="rect">
            <a:avLst/>
          </a:prstGeom>
          <a:noFill/>
        </p:spPr>
        <p:txBody>
          <a:bodyPr wrap="none" rtlCol="0">
            <a:spAutoFit/>
          </a:bodyPr>
          <a:lstStyle/>
          <a:p>
            <a:r>
              <a:rPr lang="nl-BE" sz="2000" smtClean="0">
                <a:latin typeface="Century Gothic" pitchFamily="34" charset="0"/>
              </a:rPr>
              <a:t>66% minder IM</a:t>
            </a:r>
            <a:endParaRPr lang="nl-BE" sz="2000">
              <a:latin typeface="Century Gothic" pitchFamily="34" charset="0"/>
            </a:endParaRPr>
          </a:p>
        </p:txBody>
      </p:sp>
      <p:sp>
        <p:nvSpPr>
          <p:cNvPr id="6" name="Tekstvak 5"/>
          <p:cNvSpPr txBox="1"/>
          <p:nvPr/>
        </p:nvSpPr>
        <p:spPr>
          <a:xfrm>
            <a:off x="6228184" y="3977769"/>
            <a:ext cx="3168352" cy="1323439"/>
          </a:xfrm>
          <a:prstGeom prst="rect">
            <a:avLst/>
          </a:prstGeom>
          <a:noFill/>
        </p:spPr>
        <p:txBody>
          <a:bodyPr wrap="square" rtlCol="0">
            <a:spAutoFit/>
          </a:bodyPr>
          <a:lstStyle/>
          <a:p>
            <a:r>
              <a:rPr lang="nl-BE" sz="2000" smtClean="0">
                <a:latin typeface="Century Gothic" pitchFamily="34" charset="0"/>
              </a:rPr>
              <a:t>pijlers:</a:t>
            </a:r>
          </a:p>
          <a:p>
            <a:pPr marL="285750" indent="-285750">
              <a:buFontTx/>
              <a:buChar char="-"/>
            </a:pPr>
            <a:r>
              <a:rPr lang="nl-BE" sz="2000" smtClean="0">
                <a:latin typeface="Century Gothic" pitchFamily="34" charset="0"/>
              </a:rPr>
              <a:t>communicatie</a:t>
            </a:r>
          </a:p>
          <a:p>
            <a:pPr marL="285750" indent="-285750">
              <a:buFontTx/>
              <a:buChar char="-"/>
            </a:pPr>
            <a:r>
              <a:rPr lang="nl-BE" sz="2000">
                <a:latin typeface="Century Gothic" pitchFamily="34" charset="0"/>
              </a:rPr>
              <a:t>n</a:t>
            </a:r>
            <a:r>
              <a:rPr lang="nl-BE" sz="2000" smtClean="0">
                <a:latin typeface="Century Gothic" pitchFamily="34" charset="0"/>
              </a:rPr>
              <a:t>etworking</a:t>
            </a:r>
          </a:p>
          <a:p>
            <a:pPr marL="285750" indent="-285750">
              <a:buFontTx/>
              <a:buChar char="-"/>
            </a:pPr>
            <a:r>
              <a:rPr lang="nl-BE" sz="2000" smtClean="0">
                <a:latin typeface="Century Gothic" pitchFamily="34" charset="0"/>
              </a:rPr>
              <a:t>games</a:t>
            </a:r>
            <a:endParaRPr lang="nl-BE" sz="2000">
              <a:latin typeface="Century Gothic" pitchFamily="34" charset="0"/>
            </a:endParaRPr>
          </a:p>
        </p:txBody>
      </p:sp>
      <p:pic>
        <p:nvPicPr>
          <p:cNvPr id="104453" name="Picture 5" descr="http://1.bp.blogspot.com/_-Vzx7V71qkA/TBD5nILWZNI/AAAAAAAAABI/wuQ-YjUqk0o/s1600/Interneticu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4458" y="44624"/>
            <a:ext cx="5697862" cy="9361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597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3.05556E-6 5.55298E-7 L 0.00382 -0.31768 " pathEditMode="relative" rAng="0" ptsTypes="AA">
                                      <p:cBhvr>
                                        <p:cTn id="26" dur="2000" fill="hold"/>
                                        <p:tgtEl>
                                          <p:spTgt spid="5"/>
                                        </p:tgtEl>
                                        <p:attrNameLst>
                                          <p:attrName>ppt_x</p:attrName>
                                          <p:attrName>ppt_y</p:attrName>
                                        </p:attrNameLst>
                                      </p:cBhvr>
                                      <p:rCtr x="191" y="-1589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3.88889E-6 -3.74826E-7 L -0.00469 0.69921 " pathEditMode="relative" rAng="0" ptsTypes="AA">
                                      <p:cBhvr>
                                        <p:cTn id="30" dur="2000" fill="hold"/>
                                        <p:tgtEl>
                                          <p:spTgt spid="8"/>
                                        </p:tgtEl>
                                        <p:attrNameLst>
                                          <p:attrName>ppt_x</p:attrName>
                                          <p:attrName>ppt_y</p:attrName>
                                        </p:attrNameLst>
                                      </p:cBhvr>
                                      <p:rCtr x="-243" y="34961"/>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animEffect transition="in" filter="wipe(down)">
                                      <p:cBhvr>
                                        <p:cTn id="75" dur="580">
                                          <p:stCondLst>
                                            <p:cond delay="0"/>
                                          </p:stCondLst>
                                        </p:cTn>
                                        <p:tgtEl>
                                          <p:spTgt spid="6">
                                            <p:txEl>
                                              <p:pRg st="0" end="0"/>
                                            </p:txEl>
                                          </p:spTgt>
                                        </p:tgtEl>
                                      </p:cBhvr>
                                    </p:animEffect>
                                    <p:anim calcmode="lin" valueType="num">
                                      <p:cBhvr>
                                        <p:cTn id="7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xEl>
                                              <p:pRg st="0" end="0"/>
                                            </p:txEl>
                                          </p:spTgt>
                                        </p:tgtEl>
                                      </p:cBhvr>
                                      <p:to x="100000" y="60000"/>
                                    </p:animScale>
                                    <p:animScale>
                                      <p:cBhvr>
                                        <p:cTn id="82" dur="166" decel="50000">
                                          <p:stCondLst>
                                            <p:cond delay="676"/>
                                          </p:stCondLst>
                                        </p:cTn>
                                        <p:tgtEl>
                                          <p:spTgt spid="6">
                                            <p:txEl>
                                              <p:pRg st="0" end="0"/>
                                            </p:txEl>
                                          </p:spTgt>
                                        </p:tgtEl>
                                      </p:cBhvr>
                                      <p:to x="100000" y="100000"/>
                                    </p:animScale>
                                    <p:animScale>
                                      <p:cBhvr>
                                        <p:cTn id="83" dur="26">
                                          <p:stCondLst>
                                            <p:cond delay="1312"/>
                                          </p:stCondLst>
                                        </p:cTn>
                                        <p:tgtEl>
                                          <p:spTgt spid="6">
                                            <p:txEl>
                                              <p:pRg st="0" end="0"/>
                                            </p:txEl>
                                          </p:spTgt>
                                        </p:tgtEl>
                                      </p:cBhvr>
                                      <p:to x="100000" y="80000"/>
                                    </p:animScale>
                                    <p:animScale>
                                      <p:cBhvr>
                                        <p:cTn id="84" dur="166" decel="50000">
                                          <p:stCondLst>
                                            <p:cond delay="1338"/>
                                          </p:stCondLst>
                                        </p:cTn>
                                        <p:tgtEl>
                                          <p:spTgt spid="6">
                                            <p:txEl>
                                              <p:pRg st="0" end="0"/>
                                            </p:txEl>
                                          </p:spTgt>
                                        </p:tgtEl>
                                      </p:cBhvr>
                                      <p:to x="100000" y="100000"/>
                                    </p:animScale>
                                    <p:animScale>
                                      <p:cBhvr>
                                        <p:cTn id="85" dur="26">
                                          <p:stCondLst>
                                            <p:cond delay="1642"/>
                                          </p:stCondLst>
                                        </p:cTn>
                                        <p:tgtEl>
                                          <p:spTgt spid="6">
                                            <p:txEl>
                                              <p:pRg st="0" end="0"/>
                                            </p:txEl>
                                          </p:spTgt>
                                        </p:tgtEl>
                                      </p:cBhvr>
                                      <p:to x="100000" y="90000"/>
                                    </p:animScale>
                                    <p:animScale>
                                      <p:cBhvr>
                                        <p:cTn id="86" dur="166" decel="50000">
                                          <p:stCondLst>
                                            <p:cond delay="1668"/>
                                          </p:stCondLst>
                                        </p:cTn>
                                        <p:tgtEl>
                                          <p:spTgt spid="6">
                                            <p:txEl>
                                              <p:pRg st="0" end="0"/>
                                            </p:txEl>
                                          </p:spTgt>
                                        </p:tgtEl>
                                      </p:cBhvr>
                                      <p:to x="100000" y="100000"/>
                                    </p:animScale>
                                    <p:animScale>
                                      <p:cBhvr>
                                        <p:cTn id="87" dur="26">
                                          <p:stCondLst>
                                            <p:cond delay="1808"/>
                                          </p:stCondLst>
                                        </p:cTn>
                                        <p:tgtEl>
                                          <p:spTgt spid="6">
                                            <p:txEl>
                                              <p:pRg st="0" end="0"/>
                                            </p:txEl>
                                          </p:spTgt>
                                        </p:tgtEl>
                                      </p:cBhvr>
                                      <p:to x="100000" y="95000"/>
                                    </p:animScale>
                                    <p:animScale>
                                      <p:cBhvr>
                                        <p:cTn id="88" dur="166" decel="50000">
                                          <p:stCondLst>
                                            <p:cond delay="1834"/>
                                          </p:stCondLst>
                                        </p:cTn>
                                        <p:tgtEl>
                                          <p:spTgt spid="6">
                                            <p:txEl>
                                              <p:pRg st="0" end="0"/>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6">
                                            <p:txEl>
                                              <p:pRg st="1" end="1"/>
                                            </p:txEl>
                                          </p:spTgt>
                                        </p:tgtEl>
                                        <p:attrNameLst>
                                          <p:attrName>style.visibility</p:attrName>
                                        </p:attrNameLst>
                                      </p:cBhvr>
                                      <p:to>
                                        <p:strVal val="visible"/>
                                      </p:to>
                                    </p:set>
                                    <p:animEffect transition="in" filter="wipe(down)">
                                      <p:cBhvr>
                                        <p:cTn id="93" dur="580">
                                          <p:stCondLst>
                                            <p:cond delay="0"/>
                                          </p:stCondLst>
                                        </p:cTn>
                                        <p:tgtEl>
                                          <p:spTgt spid="6">
                                            <p:txEl>
                                              <p:pRg st="1" end="1"/>
                                            </p:txEl>
                                          </p:spTgt>
                                        </p:tgtEl>
                                      </p:cBhvr>
                                    </p:animEffect>
                                    <p:anim calcmode="lin" valueType="num">
                                      <p:cBhvr>
                                        <p:cTn id="9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6">
                                            <p:txEl>
                                              <p:pRg st="1" end="1"/>
                                            </p:txEl>
                                          </p:spTgt>
                                        </p:tgtEl>
                                      </p:cBhvr>
                                      <p:to x="100000" y="60000"/>
                                    </p:animScale>
                                    <p:animScale>
                                      <p:cBhvr>
                                        <p:cTn id="100" dur="166" decel="50000">
                                          <p:stCondLst>
                                            <p:cond delay="676"/>
                                          </p:stCondLst>
                                        </p:cTn>
                                        <p:tgtEl>
                                          <p:spTgt spid="6">
                                            <p:txEl>
                                              <p:pRg st="1" end="1"/>
                                            </p:txEl>
                                          </p:spTgt>
                                        </p:tgtEl>
                                      </p:cBhvr>
                                      <p:to x="100000" y="100000"/>
                                    </p:animScale>
                                    <p:animScale>
                                      <p:cBhvr>
                                        <p:cTn id="101" dur="26">
                                          <p:stCondLst>
                                            <p:cond delay="1312"/>
                                          </p:stCondLst>
                                        </p:cTn>
                                        <p:tgtEl>
                                          <p:spTgt spid="6">
                                            <p:txEl>
                                              <p:pRg st="1" end="1"/>
                                            </p:txEl>
                                          </p:spTgt>
                                        </p:tgtEl>
                                      </p:cBhvr>
                                      <p:to x="100000" y="80000"/>
                                    </p:animScale>
                                    <p:animScale>
                                      <p:cBhvr>
                                        <p:cTn id="102" dur="166" decel="50000">
                                          <p:stCondLst>
                                            <p:cond delay="1338"/>
                                          </p:stCondLst>
                                        </p:cTn>
                                        <p:tgtEl>
                                          <p:spTgt spid="6">
                                            <p:txEl>
                                              <p:pRg st="1" end="1"/>
                                            </p:txEl>
                                          </p:spTgt>
                                        </p:tgtEl>
                                      </p:cBhvr>
                                      <p:to x="100000" y="100000"/>
                                    </p:animScale>
                                    <p:animScale>
                                      <p:cBhvr>
                                        <p:cTn id="103" dur="26">
                                          <p:stCondLst>
                                            <p:cond delay="1642"/>
                                          </p:stCondLst>
                                        </p:cTn>
                                        <p:tgtEl>
                                          <p:spTgt spid="6">
                                            <p:txEl>
                                              <p:pRg st="1" end="1"/>
                                            </p:txEl>
                                          </p:spTgt>
                                        </p:tgtEl>
                                      </p:cBhvr>
                                      <p:to x="100000" y="90000"/>
                                    </p:animScale>
                                    <p:animScale>
                                      <p:cBhvr>
                                        <p:cTn id="104" dur="166" decel="50000">
                                          <p:stCondLst>
                                            <p:cond delay="1668"/>
                                          </p:stCondLst>
                                        </p:cTn>
                                        <p:tgtEl>
                                          <p:spTgt spid="6">
                                            <p:txEl>
                                              <p:pRg st="1" end="1"/>
                                            </p:txEl>
                                          </p:spTgt>
                                        </p:tgtEl>
                                      </p:cBhvr>
                                      <p:to x="100000" y="100000"/>
                                    </p:animScale>
                                    <p:animScale>
                                      <p:cBhvr>
                                        <p:cTn id="105" dur="26">
                                          <p:stCondLst>
                                            <p:cond delay="1808"/>
                                          </p:stCondLst>
                                        </p:cTn>
                                        <p:tgtEl>
                                          <p:spTgt spid="6">
                                            <p:txEl>
                                              <p:pRg st="1" end="1"/>
                                            </p:txEl>
                                          </p:spTgt>
                                        </p:tgtEl>
                                      </p:cBhvr>
                                      <p:to x="100000" y="95000"/>
                                    </p:animScale>
                                    <p:animScale>
                                      <p:cBhvr>
                                        <p:cTn id="106" dur="166" decel="50000">
                                          <p:stCondLst>
                                            <p:cond delay="1834"/>
                                          </p:stCondLst>
                                        </p:cTn>
                                        <p:tgtEl>
                                          <p:spTgt spid="6">
                                            <p:txEl>
                                              <p:pRg st="1" end="1"/>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6">
                                            <p:txEl>
                                              <p:pRg st="2" end="2"/>
                                            </p:txEl>
                                          </p:spTgt>
                                        </p:tgtEl>
                                        <p:attrNameLst>
                                          <p:attrName>style.visibility</p:attrName>
                                        </p:attrNameLst>
                                      </p:cBhvr>
                                      <p:to>
                                        <p:strVal val="visible"/>
                                      </p:to>
                                    </p:set>
                                    <p:animEffect transition="in" filter="wipe(down)">
                                      <p:cBhvr>
                                        <p:cTn id="111" dur="580">
                                          <p:stCondLst>
                                            <p:cond delay="0"/>
                                          </p:stCondLst>
                                        </p:cTn>
                                        <p:tgtEl>
                                          <p:spTgt spid="6">
                                            <p:txEl>
                                              <p:pRg st="2" end="2"/>
                                            </p:txEl>
                                          </p:spTgt>
                                        </p:tgtEl>
                                      </p:cBhvr>
                                    </p:animEffect>
                                    <p:anim calcmode="lin" valueType="num">
                                      <p:cBhvr>
                                        <p:cTn id="11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6">
                                            <p:txEl>
                                              <p:pRg st="2" end="2"/>
                                            </p:txEl>
                                          </p:spTgt>
                                        </p:tgtEl>
                                      </p:cBhvr>
                                      <p:to x="100000" y="60000"/>
                                    </p:animScale>
                                    <p:animScale>
                                      <p:cBhvr>
                                        <p:cTn id="118" dur="166" decel="50000">
                                          <p:stCondLst>
                                            <p:cond delay="676"/>
                                          </p:stCondLst>
                                        </p:cTn>
                                        <p:tgtEl>
                                          <p:spTgt spid="6">
                                            <p:txEl>
                                              <p:pRg st="2" end="2"/>
                                            </p:txEl>
                                          </p:spTgt>
                                        </p:tgtEl>
                                      </p:cBhvr>
                                      <p:to x="100000" y="100000"/>
                                    </p:animScale>
                                    <p:animScale>
                                      <p:cBhvr>
                                        <p:cTn id="119" dur="26">
                                          <p:stCondLst>
                                            <p:cond delay="1312"/>
                                          </p:stCondLst>
                                        </p:cTn>
                                        <p:tgtEl>
                                          <p:spTgt spid="6">
                                            <p:txEl>
                                              <p:pRg st="2" end="2"/>
                                            </p:txEl>
                                          </p:spTgt>
                                        </p:tgtEl>
                                      </p:cBhvr>
                                      <p:to x="100000" y="80000"/>
                                    </p:animScale>
                                    <p:animScale>
                                      <p:cBhvr>
                                        <p:cTn id="120" dur="166" decel="50000">
                                          <p:stCondLst>
                                            <p:cond delay="1338"/>
                                          </p:stCondLst>
                                        </p:cTn>
                                        <p:tgtEl>
                                          <p:spTgt spid="6">
                                            <p:txEl>
                                              <p:pRg st="2" end="2"/>
                                            </p:txEl>
                                          </p:spTgt>
                                        </p:tgtEl>
                                      </p:cBhvr>
                                      <p:to x="100000" y="100000"/>
                                    </p:animScale>
                                    <p:animScale>
                                      <p:cBhvr>
                                        <p:cTn id="121" dur="26">
                                          <p:stCondLst>
                                            <p:cond delay="1642"/>
                                          </p:stCondLst>
                                        </p:cTn>
                                        <p:tgtEl>
                                          <p:spTgt spid="6">
                                            <p:txEl>
                                              <p:pRg st="2" end="2"/>
                                            </p:txEl>
                                          </p:spTgt>
                                        </p:tgtEl>
                                      </p:cBhvr>
                                      <p:to x="100000" y="90000"/>
                                    </p:animScale>
                                    <p:animScale>
                                      <p:cBhvr>
                                        <p:cTn id="122" dur="166" decel="50000">
                                          <p:stCondLst>
                                            <p:cond delay="1668"/>
                                          </p:stCondLst>
                                        </p:cTn>
                                        <p:tgtEl>
                                          <p:spTgt spid="6">
                                            <p:txEl>
                                              <p:pRg st="2" end="2"/>
                                            </p:txEl>
                                          </p:spTgt>
                                        </p:tgtEl>
                                      </p:cBhvr>
                                      <p:to x="100000" y="100000"/>
                                    </p:animScale>
                                    <p:animScale>
                                      <p:cBhvr>
                                        <p:cTn id="123" dur="26">
                                          <p:stCondLst>
                                            <p:cond delay="1808"/>
                                          </p:stCondLst>
                                        </p:cTn>
                                        <p:tgtEl>
                                          <p:spTgt spid="6">
                                            <p:txEl>
                                              <p:pRg st="2" end="2"/>
                                            </p:txEl>
                                          </p:spTgt>
                                        </p:tgtEl>
                                      </p:cBhvr>
                                      <p:to x="100000" y="95000"/>
                                    </p:animScale>
                                    <p:animScale>
                                      <p:cBhvr>
                                        <p:cTn id="124" dur="166" decel="50000">
                                          <p:stCondLst>
                                            <p:cond delay="1834"/>
                                          </p:stCondLst>
                                        </p:cTn>
                                        <p:tgtEl>
                                          <p:spTgt spid="6">
                                            <p:txEl>
                                              <p:pRg st="2" end="2"/>
                                            </p:txEl>
                                          </p:spTgt>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6">
                                            <p:txEl>
                                              <p:pRg st="3" end="3"/>
                                            </p:txEl>
                                          </p:spTgt>
                                        </p:tgtEl>
                                        <p:attrNameLst>
                                          <p:attrName>style.visibility</p:attrName>
                                        </p:attrNameLst>
                                      </p:cBhvr>
                                      <p:to>
                                        <p:strVal val="visible"/>
                                      </p:to>
                                    </p:set>
                                    <p:animEffect transition="in" filter="wipe(down)">
                                      <p:cBhvr>
                                        <p:cTn id="129" dur="580">
                                          <p:stCondLst>
                                            <p:cond delay="0"/>
                                          </p:stCondLst>
                                        </p:cTn>
                                        <p:tgtEl>
                                          <p:spTgt spid="6">
                                            <p:txEl>
                                              <p:pRg st="3" end="3"/>
                                            </p:txEl>
                                          </p:spTgt>
                                        </p:tgtEl>
                                      </p:cBhvr>
                                    </p:animEffect>
                                    <p:anim calcmode="lin" valueType="num">
                                      <p:cBhvr>
                                        <p:cTn id="130"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6">
                                            <p:txEl>
                                              <p:pRg st="3" end="3"/>
                                            </p:txEl>
                                          </p:spTgt>
                                        </p:tgtEl>
                                      </p:cBhvr>
                                      <p:to x="100000" y="60000"/>
                                    </p:animScale>
                                    <p:animScale>
                                      <p:cBhvr>
                                        <p:cTn id="136" dur="166" decel="50000">
                                          <p:stCondLst>
                                            <p:cond delay="676"/>
                                          </p:stCondLst>
                                        </p:cTn>
                                        <p:tgtEl>
                                          <p:spTgt spid="6">
                                            <p:txEl>
                                              <p:pRg st="3" end="3"/>
                                            </p:txEl>
                                          </p:spTgt>
                                        </p:tgtEl>
                                      </p:cBhvr>
                                      <p:to x="100000" y="100000"/>
                                    </p:animScale>
                                    <p:animScale>
                                      <p:cBhvr>
                                        <p:cTn id="137" dur="26">
                                          <p:stCondLst>
                                            <p:cond delay="1312"/>
                                          </p:stCondLst>
                                        </p:cTn>
                                        <p:tgtEl>
                                          <p:spTgt spid="6">
                                            <p:txEl>
                                              <p:pRg st="3" end="3"/>
                                            </p:txEl>
                                          </p:spTgt>
                                        </p:tgtEl>
                                      </p:cBhvr>
                                      <p:to x="100000" y="80000"/>
                                    </p:animScale>
                                    <p:animScale>
                                      <p:cBhvr>
                                        <p:cTn id="138" dur="166" decel="50000">
                                          <p:stCondLst>
                                            <p:cond delay="1338"/>
                                          </p:stCondLst>
                                        </p:cTn>
                                        <p:tgtEl>
                                          <p:spTgt spid="6">
                                            <p:txEl>
                                              <p:pRg st="3" end="3"/>
                                            </p:txEl>
                                          </p:spTgt>
                                        </p:tgtEl>
                                      </p:cBhvr>
                                      <p:to x="100000" y="100000"/>
                                    </p:animScale>
                                    <p:animScale>
                                      <p:cBhvr>
                                        <p:cTn id="139" dur="26">
                                          <p:stCondLst>
                                            <p:cond delay="1642"/>
                                          </p:stCondLst>
                                        </p:cTn>
                                        <p:tgtEl>
                                          <p:spTgt spid="6">
                                            <p:txEl>
                                              <p:pRg st="3" end="3"/>
                                            </p:txEl>
                                          </p:spTgt>
                                        </p:tgtEl>
                                      </p:cBhvr>
                                      <p:to x="100000" y="90000"/>
                                    </p:animScale>
                                    <p:animScale>
                                      <p:cBhvr>
                                        <p:cTn id="140" dur="166" decel="50000">
                                          <p:stCondLst>
                                            <p:cond delay="1668"/>
                                          </p:stCondLst>
                                        </p:cTn>
                                        <p:tgtEl>
                                          <p:spTgt spid="6">
                                            <p:txEl>
                                              <p:pRg st="3" end="3"/>
                                            </p:txEl>
                                          </p:spTgt>
                                        </p:tgtEl>
                                      </p:cBhvr>
                                      <p:to x="100000" y="100000"/>
                                    </p:animScale>
                                    <p:animScale>
                                      <p:cBhvr>
                                        <p:cTn id="141" dur="26">
                                          <p:stCondLst>
                                            <p:cond delay="1808"/>
                                          </p:stCondLst>
                                        </p:cTn>
                                        <p:tgtEl>
                                          <p:spTgt spid="6">
                                            <p:txEl>
                                              <p:pRg st="3" end="3"/>
                                            </p:txEl>
                                          </p:spTgt>
                                        </p:tgtEl>
                                      </p:cBhvr>
                                      <p:to x="100000" y="95000"/>
                                    </p:animScale>
                                    <p:animScale>
                                      <p:cBhvr>
                                        <p:cTn id="142" dur="166" decel="50000">
                                          <p:stCondLst>
                                            <p:cond delay="1834"/>
                                          </p:stCondLst>
                                        </p:cTn>
                                        <p:tgtEl>
                                          <p:spTgt spid="6">
                                            <p:txEl>
                                              <p:pRg st="3" end="3"/>
                                            </p:txEl>
                                          </p:spTgt>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0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5" grpId="0" animBg="1"/>
      <p:bldP spid="5" grpId="1" animBg="1"/>
      <p:bldP spid="10" grpId="0"/>
      <p:bldP spid="11"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2"/>
          </p:cNvPr>
          <p:cNvPicPr/>
          <p:nvPr/>
        </p:nvPicPr>
        <p:blipFill>
          <a:blip r:embed="rId3" cstate="print"/>
          <a:srcRect/>
          <a:stretch>
            <a:fillRect/>
          </a:stretch>
        </p:blipFill>
        <p:spPr bwMode="auto">
          <a:xfrm>
            <a:off x="1691680" y="620688"/>
            <a:ext cx="5762625" cy="5772150"/>
          </a:xfrm>
          <a:prstGeom prst="rect">
            <a:avLst/>
          </a:prstGeom>
          <a:noFill/>
          <a:ln w="9525">
            <a:noFill/>
            <a:miter lim="800000"/>
            <a:headEnd/>
            <a:tailEnd/>
          </a:ln>
        </p:spPr>
      </p:pic>
      <p:sp>
        <p:nvSpPr>
          <p:cNvPr id="3" name="Rechthoek 2"/>
          <p:cNvSpPr/>
          <p:nvPr/>
        </p:nvSpPr>
        <p:spPr>
          <a:xfrm>
            <a:off x="1763688" y="5877272"/>
            <a:ext cx="5628464" cy="461665"/>
          </a:xfrm>
          <a:prstGeom prst="rect">
            <a:avLst/>
          </a:prstGeom>
        </p:spPr>
        <p:txBody>
          <a:bodyPr wrap="none">
            <a:spAutoFit/>
          </a:bodyPr>
          <a:lstStyle/>
          <a:p>
            <a:r>
              <a:rPr lang="nl-BE" sz="2400" smtClean="0">
                <a:solidFill>
                  <a:schemeClr val="bg1"/>
                </a:solidFill>
              </a:rPr>
              <a:t>Innovatie is een reis, geen bestemming.</a:t>
            </a:r>
            <a:endParaRPr lang="nl-BE" sz="2400">
              <a:solidFill>
                <a:schemeClr val="bg1"/>
              </a:solidFill>
            </a:endParaRPr>
          </a:p>
        </p:txBody>
      </p:sp>
      <p:sp>
        <p:nvSpPr>
          <p:cNvPr id="2" name="Rechthoek 1">
            <a:hlinkClick r:id="rId4"/>
          </p:cNvPr>
          <p:cNvSpPr/>
          <p:nvPr/>
        </p:nvSpPr>
        <p:spPr>
          <a:xfrm>
            <a:off x="7596336" y="1124744"/>
            <a:ext cx="1462260" cy="369332"/>
          </a:xfrm>
          <a:prstGeom prst="rect">
            <a:avLst/>
          </a:prstGeom>
        </p:spPr>
        <p:txBody>
          <a:bodyPr wrap="none">
            <a:spAutoFit/>
          </a:bodyPr>
          <a:lstStyle/>
          <a:p>
            <a:r>
              <a:rPr lang="nl-BE">
                <a:solidFill>
                  <a:srgbClr val="000000"/>
                </a:solidFill>
                <a:latin typeface="Century Gothic"/>
                <a:ea typeface="Calibri"/>
                <a:cs typeface="Arial"/>
              </a:rPr>
              <a:t>Eric de Ville</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ndw.nl/images/specialeketting01.jpg"/>
          <p:cNvPicPr>
            <a:picLocks noChangeAspect="1"/>
          </p:cNvPicPr>
          <p:nvPr/>
        </p:nvPicPr>
        <p:blipFill>
          <a:blip r:embed="rId2" cstate="print"/>
          <a:stretch>
            <a:fillRect/>
          </a:stretch>
        </p:blipFill>
        <p:spPr bwMode="auto">
          <a:xfrm>
            <a:off x="4644008" y="1131868"/>
            <a:ext cx="4314640" cy="2880000"/>
          </a:xfrm>
          <a:prstGeom prst="rect">
            <a:avLst/>
          </a:prstGeom>
          <a:noFill/>
          <a:ln w="9525">
            <a:noFill/>
            <a:miter lim="800000"/>
            <a:headEnd/>
            <a:tailEnd/>
          </a:ln>
        </p:spPr>
      </p:pic>
      <p:pic>
        <p:nvPicPr>
          <p:cNvPr id="5" name="il_fi" descr="http://www.damesfietsblog.nl/wp-content/uploads/2010/02/Fietsketting-Schoonmaken.jpg"/>
          <p:cNvPicPr>
            <a:picLocks noChangeAspect="1"/>
          </p:cNvPicPr>
          <p:nvPr/>
        </p:nvPicPr>
        <p:blipFill>
          <a:blip r:embed="rId3" cstate="print"/>
          <a:stretch>
            <a:fillRect/>
          </a:stretch>
        </p:blipFill>
        <p:spPr bwMode="auto">
          <a:xfrm>
            <a:off x="611560" y="3503375"/>
            <a:ext cx="4340400" cy="2880000"/>
          </a:xfrm>
          <a:prstGeom prst="rect">
            <a:avLst/>
          </a:prstGeom>
          <a:noFill/>
          <a:ln w="9525">
            <a:noFill/>
            <a:miter lim="800000"/>
            <a:headEnd/>
            <a:tailEnd/>
          </a:ln>
        </p:spPr>
      </p:pic>
      <p:pic>
        <p:nvPicPr>
          <p:cNvPr id="1034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3608" y="332656"/>
            <a:ext cx="2944327"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3426"/>
                                        </p:tgtEl>
                                        <p:attrNameLst>
                                          <p:attrName>style.visibility</p:attrName>
                                        </p:attrNameLst>
                                      </p:cBhvr>
                                      <p:to>
                                        <p:strVal val="visible"/>
                                      </p:to>
                                    </p:set>
                                    <p:anim calcmode="lin" valueType="num">
                                      <p:cBhvr>
                                        <p:cTn id="16" dur="1000" fill="hold"/>
                                        <p:tgtEl>
                                          <p:spTgt spid="103426"/>
                                        </p:tgtEl>
                                        <p:attrNameLst>
                                          <p:attrName>ppt_w</p:attrName>
                                        </p:attrNameLst>
                                      </p:cBhvr>
                                      <p:tavLst>
                                        <p:tav tm="0">
                                          <p:val>
                                            <p:fltVal val="0"/>
                                          </p:val>
                                        </p:tav>
                                        <p:tav tm="100000">
                                          <p:val>
                                            <p:strVal val="#ppt_w"/>
                                          </p:val>
                                        </p:tav>
                                      </p:tavLst>
                                    </p:anim>
                                    <p:anim calcmode="lin" valueType="num">
                                      <p:cBhvr>
                                        <p:cTn id="17" dur="1000" fill="hold"/>
                                        <p:tgtEl>
                                          <p:spTgt spid="103426"/>
                                        </p:tgtEl>
                                        <p:attrNameLst>
                                          <p:attrName>ppt_h</p:attrName>
                                        </p:attrNameLst>
                                      </p:cBhvr>
                                      <p:tavLst>
                                        <p:tav tm="0">
                                          <p:val>
                                            <p:fltVal val="0"/>
                                          </p:val>
                                        </p:tav>
                                        <p:tav tm="100000">
                                          <p:val>
                                            <p:strVal val="#ppt_h"/>
                                          </p:val>
                                        </p:tav>
                                      </p:tavLst>
                                    </p:anim>
                                    <p:anim calcmode="lin" valueType="num">
                                      <p:cBhvr>
                                        <p:cTn id="18" dur="1000" fill="hold"/>
                                        <p:tgtEl>
                                          <p:spTgt spid="103426"/>
                                        </p:tgtEl>
                                        <p:attrNameLst>
                                          <p:attrName>style.rotation</p:attrName>
                                        </p:attrNameLst>
                                      </p:cBhvr>
                                      <p:tavLst>
                                        <p:tav tm="0">
                                          <p:val>
                                            <p:fltVal val="90"/>
                                          </p:val>
                                        </p:tav>
                                        <p:tav tm="100000">
                                          <p:val>
                                            <p:fltVal val="0"/>
                                          </p:val>
                                        </p:tav>
                                      </p:tavLst>
                                    </p:anim>
                                    <p:animEffect transition="in" filter="fade">
                                      <p:cBhvr>
                                        <p:cTn id="19" dur="10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p:cNvSpPr/>
          <p:nvPr/>
        </p:nvSpPr>
        <p:spPr>
          <a:xfrm>
            <a:off x="5508104" y="116632"/>
            <a:ext cx="3096344" cy="3096344"/>
          </a:xfrm>
          <a:prstGeom prst="ellipse">
            <a:avLst/>
          </a:prstGeom>
          <a:solidFill>
            <a:srgbClr val="367E3D"/>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nl-BE" sz="1200"/>
          </a:p>
        </p:txBody>
      </p:sp>
      <p:sp>
        <p:nvSpPr>
          <p:cNvPr id="5" name="Ovaal 4"/>
          <p:cNvSpPr/>
          <p:nvPr/>
        </p:nvSpPr>
        <p:spPr>
          <a:xfrm>
            <a:off x="3203848" y="3284984"/>
            <a:ext cx="3096344" cy="309634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BE" sz="1200"/>
          </a:p>
        </p:txBody>
      </p:sp>
      <p:sp>
        <p:nvSpPr>
          <p:cNvPr id="6" name="Ovaal 5"/>
          <p:cNvSpPr/>
          <p:nvPr/>
        </p:nvSpPr>
        <p:spPr>
          <a:xfrm>
            <a:off x="1115616" y="116632"/>
            <a:ext cx="3096344" cy="309634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BE" sz="1200"/>
          </a:p>
        </p:txBody>
      </p:sp>
      <p:sp>
        <p:nvSpPr>
          <p:cNvPr id="7" name="Tekstvak 6"/>
          <p:cNvSpPr txBox="1"/>
          <p:nvPr/>
        </p:nvSpPr>
        <p:spPr>
          <a:xfrm>
            <a:off x="6552460" y="404664"/>
            <a:ext cx="1043876" cy="276999"/>
          </a:xfrm>
          <a:prstGeom prst="rect">
            <a:avLst/>
          </a:prstGeom>
          <a:solidFill>
            <a:srgbClr val="FFFF00"/>
          </a:solidFill>
        </p:spPr>
        <p:txBody>
          <a:bodyPr wrap="none" rtlCol="0">
            <a:spAutoFit/>
          </a:bodyPr>
          <a:lstStyle/>
          <a:p>
            <a:r>
              <a:rPr lang="nl-BE" sz="1200" smtClean="0"/>
              <a:t>windturbines</a:t>
            </a:r>
          </a:p>
        </p:txBody>
      </p:sp>
      <p:sp>
        <p:nvSpPr>
          <p:cNvPr id="8" name="Tekstvak 7"/>
          <p:cNvSpPr txBox="1"/>
          <p:nvPr/>
        </p:nvSpPr>
        <p:spPr>
          <a:xfrm>
            <a:off x="3965567" y="3656057"/>
            <a:ext cx="1614545" cy="276999"/>
          </a:xfrm>
          <a:prstGeom prst="rect">
            <a:avLst/>
          </a:prstGeom>
          <a:solidFill>
            <a:srgbClr val="FFFF00"/>
          </a:solidFill>
        </p:spPr>
        <p:txBody>
          <a:bodyPr wrap="none" rtlCol="0">
            <a:spAutoFit/>
          </a:bodyPr>
          <a:lstStyle/>
          <a:p>
            <a:r>
              <a:rPr lang="nl-BE" sz="1200" smtClean="0"/>
              <a:t>kennis en onderhoud</a:t>
            </a:r>
          </a:p>
        </p:txBody>
      </p:sp>
      <p:sp>
        <p:nvSpPr>
          <p:cNvPr id="9" name="Tekstvak 8"/>
          <p:cNvSpPr txBox="1"/>
          <p:nvPr/>
        </p:nvSpPr>
        <p:spPr>
          <a:xfrm>
            <a:off x="2195736" y="537647"/>
            <a:ext cx="873957" cy="276999"/>
          </a:xfrm>
          <a:prstGeom prst="rect">
            <a:avLst/>
          </a:prstGeom>
          <a:solidFill>
            <a:srgbClr val="FFFF00"/>
          </a:solidFill>
        </p:spPr>
        <p:txBody>
          <a:bodyPr wrap="none" rtlCol="0">
            <a:spAutoFit/>
          </a:bodyPr>
          <a:lstStyle/>
          <a:p>
            <a:r>
              <a:rPr lang="nl-BE" sz="1200" smtClean="0"/>
              <a:t>wetgeving</a:t>
            </a:r>
          </a:p>
        </p:txBody>
      </p:sp>
      <p:sp>
        <p:nvSpPr>
          <p:cNvPr id="10" name="Tekstvak 9"/>
          <p:cNvSpPr txBox="1"/>
          <p:nvPr/>
        </p:nvSpPr>
        <p:spPr>
          <a:xfrm>
            <a:off x="6228184" y="1342509"/>
            <a:ext cx="1584176" cy="646331"/>
          </a:xfrm>
          <a:prstGeom prst="rect">
            <a:avLst/>
          </a:prstGeom>
          <a:solidFill>
            <a:srgbClr val="00B050"/>
          </a:solidFill>
        </p:spPr>
        <p:txBody>
          <a:bodyPr wrap="square" rtlCol="0">
            <a:spAutoFit/>
          </a:bodyPr>
          <a:lstStyle/>
          <a:p>
            <a:r>
              <a:rPr lang="nl-BE" sz="1200" smtClean="0">
                <a:solidFill>
                  <a:schemeClr val="bg1"/>
                </a:solidFill>
              </a:rPr>
              <a:t>gebouwen, openbaar groen, stadsinrichting,…</a:t>
            </a:r>
          </a:p>
        </p:txBody>
      </p:sp>
      <p:sp>
        <p:nvSpPr>
          <p:cNvPr id="11" name="Tekstvak 10"/>
          <p:cNvSpPr txBox="1"/>
          <p:nvPr/>
        </p:nvSpPr>
        <p:spPr>
          <a:xfrm>
            <a:off x="3779912" y="4551511"/>
            <a:ext cx="1872208" cy="461665"/>
          </a:xfrm>
          <a:prstGeom prst="rect">
            <a:avLst/>
          </a:prstGeom>
          <a:solidFill>
            <a:srgbClr val="00B050"/>
          </a:solidFill>
        </p:spPr>
        <p:txBody>
          <a:bodyPr wrap="square" rtlCol="0">
            <a:spAutoFit/>
          </a:bodyPr>
          <a:lstStyle/>
          <a:p>
            <a:r>
              <a:rPr lang="nl-BE" sz="1200" smtClean="0">
                <a:solidFill>
                  <a:schemeClr val="bg1"/>
                </a:solidFill>
              </a:rPr>
              <a:t>activiteiten, cultuur, sfeer, gebeurtenissen,...</a:t>
            </a:r>
          </a:p>
        </p:txBody>
      </p:sp>
      <p:sp>
        <p:nvSpPr>
          <p:cNvPr id="12" name="Tekstvak 11"/>
          <p:cNvSpPr txBox="1"/>
          <p:nvPr/>
        </p:nvSpPr>
        <p:spPr>
          <a:xfrm>
            <a:off x="1331640" y="1412776"/>
            <a:ext cx="2520280" cy="461665"/>
          </a:xfrm>
          <a:prstGeom prst="rect">
            <a:avLst/>
          </a:prstGeom>
          <a:solidFill>
            <a:srgbClr val="00B050"/>
          </a:solidFill>
        </p:spPr>
        <p:txBody>
          <a:bodyPr wrap="square" rtlCol="0">
            <a:spAutoFit/>
          </a:bodyPr>
          <a:lstStyle/>
          <a:p>
            <a:r>
              <a:rPr lang="nl-BE" sz="1200" smtClean="0">
                <a:solidFill>
                  <a:schemeClr val="bg1"/>
                </a:solidFill>
              </a:rPr>
              <a:t>verenigingsleven, toeristisch beleid, politiek, communicatie, …</a:t>
            </a:r>
          </a:p>
        </p:txBody>
      </p:sp>
      <p:sp>
        <p:nvSpPr>
          <p:cNvPr id="13" name="Tekstvak 12"/>
          <p:cNvSpPr txBox="1"/>
          <p:nvPr/>
        </p:nvSpPr>
        <p:spPr>
          <a:xfrm>
            <a:off x="6516216" y="2143889"/>
            <a:ext cx="1008112" cy="276999"/>
          </a:xfrm>
          <a:prstGeom prst="rect">
            <a:avLst/>
          </a:prstGeom>
          <a:solidFill>
            <a:srgbClr val="EC4214"/>
          </a:solidFill>
        </p:spPr>
        <p:txBody>
          <a:bodyPr wrap="square" rtlCol="0">
            <a:spAutoFit/>
          </a:bodyPr>
          <a:lstStyle/>
          <a:p>
            <a:r>
              <a:rPr lang="nl-BE" sz="1200" smtClean="0">
                <a:solidFill>
                  <a:schemeClr val="bg1"/>
                </a:solidFill>
              </a:rPr>
              <a:t>technologie</a:t>
            </a:r>
          </a:p>
        </p:txBody>
      </p:sp>
      <p:sp>
        <p:nvSpPr>
          <p:cNvPr id="14" name="Tekstvak 13"/>
          <p:cNvSpPr txBox="1"/>
          <p:nvPr/>
        </p:nvSpPr>
        <p:spPr>
          <a:xfrm>
            <a:off x="3563888" y="5127575"/>
            <a:ext cx="2448272" cy="461665"/>
          </a:xfrm>
          <a:prstGeom prst="rect">
            <a:avLst/>
          </a:prstGeom>
          <a:solidFill>
            <a:srgbClr val="EC4214"/>
          </a:solidFill>
        </p:spPr>
        <p:txBody>
          <a:bodyPr wrap="square" rtlCol="0">
            <a:spAutoFit/>
          </a:bodyPr>
          <a:lstStyle/>
          <a:p>
            <a:r>
              <a:rPr lang="nl-BE" sz="1200" smtClean="0">
                <a:solidFill>
                  <a:schemeClr val="bg1"/>
                </a:solidFill>
              </a:rPr>
              <a:t>kennis, kunde en vaardigheden tot gebruik en transfer</a:t>
            </a:r>
          </a:p>
        </p:txBody>
      </p:sp>
      <p:sp>
        <p:nvSpPr>
          <p:cNvPr id="15" name="Tekstvak 14"/>
          <p:cNvSpPr txBox="1"/>
          <p:nvPr/>
        </p:nvSpPr>
        <p:spPr>
          <a:xfrm>
            <a:off x="1619672" y="2031231"/>
            <a:ext cx="2160240" cy="461665"/>
          </a:xfrm>
          <a:prstGeom prst="rect">
            <a:avLst/>
          </a:prstGeom>
          <a:solidFill>
            <a:srgbClr val="EC4214"/>
          </a:solidFill>
        </p:spPr>
        <p:txBody>
          <a:bodyPr wrap="square" rtlCol="0">
            <a:spAutoFit/>
          </a:bodyPr>
          <a:lstStyle/>
          <a:p>
            <a:r>
              <a:rPr lang="nl-BE" sz="1200" smtClean="0">
                <a:solidFill>
                  <a:schemeClr val="bg1"/>
                </a:solidFill>
              </a:rPr>
              <a:t>capacity building (implementatiekracht)</a:t>
            </a:r>
          </a:p>
        </p:txBody>
      </p:sp>
      <p:sp>
        <p:nvSpPr>
          <p:cNvPr id="16" name="Tekstvak 15"/>
          <p:cNvSpPr txBox="1"/>
          <p:nvPr/>
        </p:nvSpPr>
        <p:spPr>
          <a:xfrm>
            <a:off x="6372200" y="2575937"/>
            <a:ext cx="1440160" cy="276999"/>
          </a:xfrm>
          <a:prstGeom prst="rect">
            <a:avLst/>
          </a:prstGeom>
          <a:solidFill>
            <a:srgbClr val="00B0F0"/>
          </a:solidFill>
        </p:spPr>
        <p:txBody>
          <a:bodyPr wrap="square" rtlCol="0">
            <a:spAutoFit/>
          </a:bodyPr>
          <a:lstStyle/>
          <a:p>
            <a:r>
              <a:rPr lang="nl-BE" sz="1200" smtClean="0">
                <a:solidFill>
                  <a:schemeClr val="bg1"/>
                </a:solidFill>
              </a:rPr>
              <a:t>(multi)media(park)</a:t>
            </a:r>
          </a:p>
        </p:txBody>
      </p:sp>
      <p:sp>
        <p:nvSpPr>
          <p:cNvPr id="17" name="Tekstvak 16"/>
          <p:cNvSpPr txBox="1"/>
          <p:nvPr/>
        </p:nvSpPr>
        <p:spPr>
          <a:xfrm>
            <a:off x="3995936" y="5744289"/>
            <a:ext cx="1584176" cy="276999"/>
          </a:xfrm>
          <a:prstGeom prst="rect">
            <a:avLst/>
          </a:prstGeom>
          <a:solidFill>
            <a:srgbClr val="00B0F0"/>
          </a:solidFill>
        </p:spPr>
        <p:txBody>
          <a:bodyPr wrap="square" rtlCol="0">
            <a:spAutoFit/>
          </a:bodyPr>
          <a:lstStyle/>
          <a:p>
            <a:r>
              <a:rPr lang="nl-BE" sz="1200" smtClean="0">
                <a:solidFill>
                  <a:schemeClr val="bg1"/>
                </a:solidFill>
              </a:rPr>
              <a:t>digitale competentie</a:t>
            </a:r>
          </a:p>
        </p:txBody>
      </p:sp>
      <p:sp>
        <p:nvSpPr>
          <p:cNvPr id="18" name="Tekstvak 17"/>
          <p:cNvSpPr txBox="1"/>
          <p:nvPr/>
        </p:nvSpPr>
        <p:spPr>
          <a:xfrm>
            <a:off x="2411760" y="2647945"/>
            <a:ext cx="576064" cy="276999"/>
          </a:xfrm>
          <a:prstGeom prst="rect">
            <a:avLst/>
          </a:prstGeom>
          <a:solidFill>
            <a:srgbClr val="00B0F0"/>
          </a:solidFill>
        </p:spPr>
        <p:txBody>
          <a:bodyPr wrap="square" rtlCol="0">
            <a:spAutoFit/>
          </a:bodyPr>
          <a:lstStyle/>
          <a:p>
            <a:r>
              <a:rPr lang="nl-BE" sz="1200" smtClean="0">
                <a:solidFill>
                  <a:schemeClr val="bg1"/>
                </a:solidFill>
              </a:rPr>
              <a:t>visie</a:t>
            </a:r>
          </a:p>
        </p:txBody>
      </p:sp>
      <p:cxnSp>
        <p:nvCxnSpPr>
          <p:cNvPr id="20" name="Rechte verbindingslijn met pijl 19"/>
          <p:cNvCxnSpPr/>
          <p:nvPr/>
        </p:nvCxnSpPr>
        <p:spPr>
          <a:xfrm rot="5400000">
            <a:off x="5652120" y="3068960"/>
            <a:ext cx="576064"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6552460" y="919753"/>
            <a:ext cx="806631" cy="276999"/>
          </a:xfrm>
          <a:prstGeom prst="rect">
            <a:avLst/>
          </a:prstGeom>
          <a:solidFill>
            <a:srgbClr val="7030A0"/>
          </a:solidFill>
        </p:spPr>
        <p:txBody>
          <a:bodyPr wrap="none" rtlCol="0">
            <a:spAutoFit/>
          </a:bodyPr>
          <a:lstStyle/>
          <a:p>
            <a:r>
              <a:rPr lang="nl-BE" sz="1200" smtClean="0">
                <a:solidFill>
                  <a:schemeClr val="bg1"/>
                </a:solidFill>
              </a:rPr>
              <a:t>vastgoed</a:t>
            </a:r>
          </a:p>
        </p:txBody>
      </p:sp>
      <p:sp>
        <p:nvSpPr>
          <p:cNvPr id="24" name="Tekstvak 23"/>
          <p:cNvSpPr txBox="1"/>
          <p:nvPr/>
        </p:nvSpPr>
        <p:spPr>
          <a:xfrm>
            <a:off x="4196908" y="4160113"/>
            <a:ext cx="1095172" cy="276999"/>
          </a:xfrm>
          <a:prstGeom prst="rect">
            <a:avLst/>
          </a:prstGeom>
          <a:solidFill>
            <a:srgbClr val="7030A0"/>
          </a:solidFill>
        </p:spPr>
        <p:txBody>
          <a:bodyPr wrap="none" rtlCol="0">
            <a:spAutoFit/>
          </a:bodyPr>
          <a:lstStyle/>
          <a:p>
            <a:r>
              <a:rPr lang="nl-BE" sz="1200" smtClean="0">
                <a:solidFill>
                  <a:schemeClr val="bg1"/>
                </a:solidFill>
              </a:rPr>
              <a:t>roerend goed</a:t>
            </a:r>
          </a:p>
        </p:txBody>
      </p:sp>
      <p:sp>
        <p:nvSpPr>
          <p:cNvPr id="25" name="Tekstvak 24"/>
          <p:cNvSpPr txBox="1"/>
          <p:nvPr/>
        </p:nvSpPr>
        <p:spPr>
          <a:xfrm>
            <a:off x="2195736" y="980728"/>
            <a:ext cx="779381" cy="276999"/>
          </a:xfrm>
          <a:prstGeom prst="rect">
            <a:avLst/>
          </a:prstGeom>
          <a:solidFill>
            <a:srgbClr val="7030A0"/>
          </a:solidFill>
        </p:spPr>
        <p:txBody>
          <a:bodyPr wrap="none" rtlCol="0">
            <a:spAutoFit/>
          </a:bodyPr>
          <a:lstStyle/>
          <a:p>
            <a:r>
              <a:rPr lang="nl-BE" sz="1200" smtClean="0">
                <a:solidFill>
                  <a:schemeClr val="bg1"/>
                </a:solidFill>
              </a:rPr>
              <a:t>eigenaar</a:t>
            </a:r>
          </a:p>
        </p:txBody>
      </p:sp>
      <p:cxnSp>
        <p:nvCxnSpPr>
          <p:cNvPr id="26" name="Rechte verbindingslijn met pijl 25"/>
          <p:cNvCxnSpPr/>
          <p:nvPr/>
        </p:nvCxnSpPr>
        <p:spPr>
          <a:xfrm>
            <a:off x="4283968" y="1844824"/>
            <a:ext cx="1152128"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rot="16200000" flipH="1">
            <a:off x="3419872" y="3068960"/>
            <a:ext cx="504056" cy="36004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hthoek 45"/>
          <p:cNvSpPr/>
          <p:nvPr/>
        </p:nvSpPr>
        <p:spPr>
          <a:xfrm>
            <a:off x="6804248" y="3356992"/>
            <a:ext cx="1584176" cy="2160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mtClean="0">
                <a:solidFill>
                  <a:srgbClr val="01059D"/>
                </a:solidFill>
              </a:rPr>
              <a:t>HARDWARE</a:t>
            </a:r>
            <a:endParaRPr lang="nl-BE">
              <a:solidFill>
                <a:srgbClr val="01059D"/>
              </a:solidFill>
            </a:endParaRPr>
          </a:p>
        </p:txBody>
      </p:sp>
      <p:sp>
        <p:nvSpPr>
          <p:cNvPr id="47" name="Rechthoek 46"/>
          <p:cNvSpPr/>
          <p:nvPr/>
        </p:nvSpPr>
        <p:spPr>
          <a:xfrm>
            <a:off x="3923928" y="6525344"/>
            <a:ext cx="1584176" cy="2160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mtClean="0">
                <a:solidFill>
                  <a:srgbClr val="01059D"/>
                </a:solidFill>
              </a:rPr>
              <a:t>SOFTWARE</a:t>
            </a:r>
            <a:endParaRPr lang="nl-BE">
              <a:solidFill>
                <a:srgbClr val="01059D"/>
              </a:solidFill>
            </a:endParaRPr>
          </a:p>
        </p:txBody>
      </p:sp>
      <p:sp>
        <p:nvSpPr>
          <p:cNvPr id="48" name="Rechthoek 47"/>
          <p:cNvSpPr/>
          <p:nvPr/>
        </p:nvSpPr>
        <p:spPr>
          <a:xfrm>
            <a:off x="611560" y="3212976"/>
            <a:ext cx="1584176" cy="2160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mtClean="0">
                <a:solidFill>
                  <a:srgbClr val="01059D"/>
                </a:solidFill>
              </a:rPr>
              <a:t>ORGWARE</a:t>
            </a:r>
            <a:endParaRPr lang="nl-BE">
              <a:solidFill>
                <a:srgbClr val="01059D"/>
              </a:solidFill>
            </a:endParaRPr>
          </a:p>
        </p:txBody>
      </p:sp>
      <p:pic>
        <p:nvPicPr>
          <p:cNvPr id="28" name="il_fi" descr="http://www.ndw.nl/images/specialeketting01.jpg"/>
          <p:cNvPicPr>
            <a:picLocks noChangeAspect="1"/>
          </p:cNvPicPr>
          <p:nvPr/>
        </p:nvPicPr>
        <p:blipFill>
          <a:blip r:embed="rId2" cstate="print"/>
          <a:stretch>
            <a:fillRect/>
          </a:stretch>
        </p:blipFill>
        <p:spPr bwMode="auto">
          <a:xfrm>
            <a:off x="6517676" y="1182063"/>
            <a:ext cx="1078660" cy="720000"/>
          </a:xfrm>
          <a:prstGeom prst="rect">
            <a:avLst/>
          </a:prstGeom>
          <a:noFill/>
          <a:ln w="9525">
            <a:noFill/>
            <a:miter lim="800000"/>
            <a:headEnd/>
            <a:tailEnd/>
          </a:ln>
        </p:spPr>
      </p:pic>
      <p:pic>
        <p:nvPicPr>
          <p:cNvPr id="29" name="il_fi" descr="http://www.damesfietsblog.nl/wp-content/uploads/2010/02/Fietsketting-Schoonmaken.jpg"/>
          <p:cNvPicPr>
            <a:picLocks noChangeAspect="1"/>
          </p:cNvPicPr>
          <p:nvPr/>
        </p:nvPicPr>
        <p:blipFill>
          <a:blip r:embed="rId3" cstate="print"/>
          <a:stretch>
            <a:fillRect/>
          </a:stretch>
        </p:blipFill>
        <p:spPr bwMode="auto">
          <a:xfrm>
            <a:off x="4134972" y="4388575"/>
            <a:ext cx="1085100" cy="720000"/>
          </a:xfrm>
          <a:prstGeom prst="rect">
            <a:avLst/>
          </a:prstGeom>
          <a:noFill/>
          <a:ln w="9525">
            <a:noFill/>
            <a:miter lim="800000"/>
            <a:headEnd/>
            <a:tailEnd/>
          </a:ln>
        </p:spPr>
      </p:pic>
      <p:pic>
        <p:nvPicPr>
          <p:cNvPr id="3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5736" y="1202388"/>
            <a:ext cx="1077060" cy="1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1000" fill="hold"/>
                                        <p:tgtEl>
                                          <p:spTgt spid="30"/>
                                        </p:tgtEl>
                                        <p:attrNameLst>
                                          <p:attrName>ppt_w</p:attrName>
                                        </p:attrNameLst>
                                      </p:cBhvr>
                                      <p:tavLst>
                                        <p:tav tm="0">
                                          <p:val>
                                            <p:fltVal val="0"/>
                                          </p:val>
                                        </p:tav>
                                        <p:tav tm="100000">
                                          <p:val>
                                            <p:strVal val="#ppt_w"/>
                                          </p:val>
                                        </p:tav>
                                      </p:tavLst>
                                    </p:anim>
                                    <p:anim calcmode="lin" valueType="num">
                                      <p:cBhvr>
                                        <p:cTn id="17" dur="1000" fill="hold"/>
                                        <p:tgtEl>
                                          <p:spTgt spid="30"/>
                                        </p:tgtEl>
                                        <p:attrNameLst>
                                          <p:attrName>ppt_h</p:attrName>
                                        </p:attrNameLst>
                                      </p:cBhvr>
                                      <p:tavLst>
                                        <p:tav tm="0">
                                          <p:val>
                                            <p:fltVal val="0"/>
                                          </p:val>
                                        </p:tav>
                                        <p:tav tm="100000">
                                          <p:val>
                                            <p:strVal val="#ppt_h"/>
                                          </p:val>
                                        </p:tav>
                                      </p:tavLst>
                                    </p:anim>
                                    <p:anim calcmode="lin" valueType="num">
                                      <p:cBhvr>
                                        <p:cTn id="18" dur="1000" fill="hold"/>
                                        <p:tgtEl>
                                          <p:spTgt spid="30"/>
                                        </p:tgtEl>
                                        <p:attrNameLst>
                                          <p:attrName>style.rotation</p:attrName>
                                        </p:attrNameLst>
                                      </p:cBhvr>
                                      <p:tavLst>
                                        <p:tav tm="0">
                                          <p:val>
                                            <p:fltVal val="90"/>
                                          </p:val>
                                        </p:tav>
                                        <p:tav tm="100000">
                                          <p:val>
                                            <p:fltVal val="0"/>
                                          </p:val>
                                        </p:tav>
                                      </p:tavLst>
                                    </p:anim>
                                    <p:animEffect transition="in" filter="fade">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path" presetSubtype="0" accel="50000" decel="50000" fill="hold" nodeType="clickEffect">
                                  <p:stCondLst>
                                    <p:cond delay="0"/>
                                  </p:stCondLst>
                                  <p:childTnLst>
                                    <p:animMotion origin="layout" path="M -1.38889E-6 -4.50717E-6 L -0.11614 -4.50717E-6 C -0.16857 -4.50717E-6 -0.23229 -0.02869 -0.23229 -0.05159 L -0.23229 -0.10273 " pathEditMode="relative" rAng="0" ptsTypes="FfFF">
                                      <p:cBhvr>
                                        <p:cTn id="44" dur="2000" fill="hold"/>
                                        <p:tgtEl>
                                          <p:spTgt spid="28"/>
                                        </p:tgtEl>
                                        <p:attrNameLst>
                                          <p:attrName>ppt_x</p:attrName>
                                          <p:attrName>ppt_y</p:attrName>
                                        </p:attrNameLst>
                                      </p:cBhvr>
                                      <p:rCtr x="-11615" y="-5137"/>
                                    </p:animMotion>
                                  </p:childTnLst>
                                </p:cTn>
                              </p:par>
                            </p:childTnLst>
                          </p:cTn>
                        </p:par>
                      </p:childTnLst>
                    </p:cTn>
                  </p:par>
                  <p:par>
                    <p:cTn id="45" fill="hold">
                      <p:stCondLst>
                        <p:cond delay="indefinite"/>
                      </p:stCondLst>
                      <p:childTnLst>
                        <p:par>
                          <p:cTn id="46" fill="hold">
                            <p:stCondLst>
                              <p:cond delay="0"/>
                            </p:stCondLst>
                            <p:childTnLst>
                              <p:par>
                                <p:cTn id="47" presetID="50" presetClass="path" presetSubtype="0" accel="50000" decel="50000" fill="hold" nodeType="clickEffect">
                                  <p:stCondLst>
                                    <p:cond delay="0"/>
                                  </p:stCondLst>
                                  <p:childTnLst>
                                    <p:animMotion origin="layout" path="M 1.94444E-6 3.97501E-6 L 0.13507 3.97501E-6 C 0.19566 3.97501E-6 0.27014 0.03516 0.27014 0.06386 L 0.27014 0.12795 " pathEditMode="relative" rAng="0" ptsTypes="FfFF">
                                      <p:cBhvr>
                                        <p:cTn id="48" dur="2000" fill="hold"/>
                                        <p:tgtEl>
                                          <p:spTgt spid="29"/>
                                        </p:tgtEl>
                                        <p:attrNameLst>
                                          <p:attrName>ppt_x</p:attrName>
                                          <p:attrName>ppt_y</p:attrName>
                                        </p:attrNameLst>
                                      </p:cBhvr>
                                      <p:rCtr x="13507" y="6386"/>
                                    </p:animMotion>
                                  </p:childTnLst>
                                </p:cTn>
                              </p:par>
                            </p:childTnLst>
                          </p:cTn>
                        </p:par>
                      </p:childTnLst>
                    </p:cTn>
                  </p:par>
                  <p:par>
                    <p:cTn id="49" fill="hold">
                      <p:stCondLst>
                        <p:cond delay="indefinite"/>
                      </p:stCondLst>
                      <p:childTnLst>
                        <p:par>
                          <p:cTn id="50" fill="hold">
                            <p:stCondLst>
                              <p:cond delay="0"/>
                            </p:stCondLst>
                            <p:childTnLst>
                              <p:par>
                                <p:cTn id="51" presetID="50" presetClass="path" presetSubtype="0" accel="50000" decel="50000" fill="hold" nodeType="clickEffect">
                                  <p:stCondLst>
                                    <p:cond delay="0"/>
                                  </p:stCondLst>
                                  <p:childTnLst>
                                    <p:animMotion origin="layout" path="M 1.66667E-6 2.323E-6 L -0.12049 2.323E-6 C -0.17448 2.323E-6 -0.23993 -0.03656 -0.23993 -0.06618 L -0.23993 -0.13189 " pathEditMode="relative" rAng="0" ptsTypes="FfFF">
                                      <p:cBhvr>
                                        <p:cTn id="52" dur="2000" fill="hold"/>
                                        <p:tgtEl>
                                          <p:spTgt spid="30"/>
                                        </p:tgtEl>
                                        <p:attrNameLst>
                                          <p:attrName>ppt_x</p:attrName>
                                          <p:attrName>ppt_y</p:attrName>
                                        </p:attrNameLst>
                                      </p:cBhvr>
                                      <p:rCtr x="-11997" y="-6594"/>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heel(1)">
                                      <p:cBhvr>
                                        <p:cTn id="87" dur="20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heel(1)">
                                      <p:cBhvr>
                                        <p:cTn id="92" dur="20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heel(1)">
                                      <p:cBhvr>
                                        <p:cTn id="97" dur="20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wipe(down)">
                                      <p:cBhvr>
                                        <p:cTn id="120" dur="580">
                                          <p:stCondLst>
                                            <p:cond delay="0"/>
                                          </p:stCondLst>
                                        </p:cTn>
                                        <p:tgtEl>
                                          <p:spTgt spid="14"/>
                                        </p:tgtEl>
                                      </p:cBhvr>
                                    </p:animEffect>
                                    <p:anim calcmode="lin" valueType="num">
                                      <p:cBhvr>
                                        <p:cTn id="12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6" dur="26">
                                          <p:stCondLst>
                                            <p:cond delay="650"/>
                                          </p:stCondLst>
                                        </p:cTn>
                                        <p:tgtEl>
                                          <p:spTgt spid="14"/>
                                        </p:tgtEl>
                                      </p:cBhvr>
                                      <p:to x="100000" y="60000"/>
                                    </p:animScale>
                                    <p:animScale>
                                      <p:cBhvr>
                                        <p:cTn id="127" dur="166" decel="50000">
                                          <p:stCondLst>
                                            <p:cond delay="676"/>
                                          </p:stCondLst>
                                        </p:cTn>
                                        <p:tgtEl>
                                          <p:spTgt spid="14"/>
                                        </p:tgtEl>
                                      </p:cBhvr>
                                      <p:to x="100000" y="100000"/>
                                    </p:animScale>
                                    <p:animScale>
                                      <p:cBhvr>
                                        <p:cTn id="128" dur="26">
                                          <p:stCondLst>
                                            <p:cond delay="1312"/>
                                          </p:stCondLst>
                                        </p:cTn>
                                        <p:tgtEl>
                                          <p:spTgt spid="14"/>
                                        </p:tgtEl>
                                      </p:cBhvr>
                                      <p:to x="100000" y="80000"/>
                                    </p:animScale>
                                    <p:animScale>
                                      <p:cBhvr>
                                        <p:cTn id="129" dur="166" decel="50000">
                                          <p:stCondLst>
                                            <p:cond delay="1338"/>
                                          </p:stCondLst>
                                        </p:cTn>
                                        <p:tgtEl>
                                          <p:spTgt spid="14"/>
                                        </p:tgtEl>
                                      </p:cBhvr>
                                      <p:to x="100000" y="100000"/>
                                    </p:animScale>
                                    <p:animScale>
                                      <p:cBhvr>
                                        <p:cTn id="130" dur="26">
                                          <p:stCondLst>
                                            <p:cond delay="1642"/>
                                          </p:stCondLst>
                                        </p:cTn>
                                        <p:tgtEl>
                                          <p:spTgt spid="14"/>
                                        </p:tgtEl>
                                      </p:cBhvr>
                                      <p:to x="100000" y="90000"/>
                                    </p:animScale>
                                    <p:animScale>
                                      <p:cBhvr>
                                        <p:cTn id="131" dur="166" decel="50000">
                                          <p:stCondLst>
                                            <p:cond delay="1668"/>
                                          </p:stCondLst>
                                        </p:cTn>
                                        <p:tgtEl>
                                          <p:spTgt spid="14"/>
                                        </p:tgtEl>
                                      </p:cBhvr>
                                      <p:to x="100000" y="100000"/>
                                    </p:animScale>
                                    <p:animScale>
                                      <p:cBhvr>
                                        <p:cTn id="132" dur="26">
                                          <p:stCondLst>
                                            <p:cond delay="1808"/>
                                          </p:stCondLst>
                                        </p:cTn>
                                        <p:tgtEl>
                                          <p:spTgt spid="14"/>
                                        </p:tgtEl>
                                      </p:cBhvr>
                                      <p:to x="100000" y="95000"/>
                                    </p:animScale>
                                    <p:animScale>
                                      <p:cBhvr>
                                        <p:cTn id="133" dur="166" decel="50000">
                                          <p:stCondLst>
                                            <p:cond delay="1834"/>
                                          </p:stCondLst>
                                        </p:cTn>
                                        <p:tgtEl>
                                          <p:spTgt spid="14"/>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wipe(down)">
                                      <p:cBhvr>
                                        <p:cTn id="138" dur="580">
                                          <p:stCondLst>
                                            <p:cond delay="0"/>
                                          </p:stCondLst>
                                        </p:cTn>
                                        <p:tgtEl>
                                          <p:spTgt spid="15"/>
                                        </p:tgtEl>
                                      </p:cBhvr>
                                    </p:animEffect>
                                    <p:anim calcmode="lin" valueType="num">
                                      <p:cBhvr>
                                        <p:cTn id="13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4" dur="26">
                                          <p:stCondLst>
                                            <p:cond delay="650"/>
                                          </p:stCondLst>
                                        </p:cTn>
                                        <p:tgtEl>
                                          <p:spTgt spid="15"/>
                                        </p:tgtEl>
                                      </p:cBhvr>
                                      <p:to x="100000" y="60000"/>
                                    </p:animScale>
                                    <p:animScale>
                                      <p:cBhvr>
                                        <p:cTn id="145" dur="166" decel="50000">
                                          <p:stCondLst>
                                            <p:cond delay="676"/>
                                          </p:stCondLst>
                                        </p:cTn>
                                        <p:tgtEl>
                                          <p:spTgt spid="15"/>
                                        </p:tgtEl>
                                      </p:cBhvr>
                                      <p:to x="100000" y="100000"/>
                                    </p:animScale>
                                    <p:animScale>
                                      <p:cBhvr>
                                        <p:cTn id="146" dur="26">
                                          <p:stCondLst>
                                            <p:cond delay="1312"/>
                                          </p:stCondLst>
                                        </p:cTn>
                                        <p:tgtEl>
                                          <p:spTgt spid="15"/>
                                        </p:tgtEl>
                                      </p:cBhvr>
                                      <p:to x="100000" y="80000"/>
                                    </p:animScale>
                                    <p:animScale>
                                      <p:cBhvr>
                                        <p:cTn id="147" dur="166" decel="50000">
                                          <p:stCondLst>
                                            <p:cond delay="1338"/>
                                          </p:stCondLst>
                                        </p:cTn>
                                        <p:tgtEl>
                                          <p:spTgt spid="15"/>
                                        </p:tgtEl>
                                      </p:cBhvr>
                                      <p:to x="100000" y="100000"/>
                                    </p:animScale>
                                    <p:animScale>
                                      <p:cBhvr>
                                        <p:cTn id="148" dur="26">
                                          <p:stCondLst>
                                            <p:cond delay="1642"/>
                                          </p:stCondLst>
                                        </p:cTn>
                                        <p:tgtEl>
                                          <p:spTgt spid="15"/>
                                        </p:tgtEl>
                                      </p:cBhvr>
                                      <p:to x="100000" y="90000"/>
                                    </p:animScale>
                                    <p:animScale>
                                      <p:cBhvr>
                                        <p:cTn id="149" dur="166" decel="50000">
                                          <p:stCondLst>
                                            <p:cond delay="1668"/>
                                          </p:stCondLst>
                                        </p:cTn>
                                        <p:tgtEl>
                                          <p:spTgt spid="15"/>
                                        </p:tgtEl>
                                      </p:cBhvr>
                                      <p:to x="100000" y="100000"/>
                                    </p:animScale>
                                    <p:animScale>
                                      <p:cBhvr>
                                        <p:cTn id="150" dur="26">
                                          <p:stCondLst>
                                            <p:cond delay="1808"/>
                                          </p:stCondLst>
                                        </p:cTn>
                                        <p:tgtEl>
                                          <p:spTgt spid="15"/>
                                        </p:tgtEl>
                                      </p:cBhvr>
                                      <p:to x="100000" y="95000"/>
                                    </p:animScale>
                                    <p:animScale>
                                      <p:cBhvr>
                                        <p:cTn id="151" dur="166" decel="50000">
                                          <p:stCondLst>
                                            <p:cond delay="1834"/>
                                          </p:stCondLst>
                                        </p:cTn>
                                        <p:tgtEl>
                                          <p:spTgt spid="15"/>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14" presetClass="entr" presetSubtype="10" fill="hold" grpId="0" nodeType="click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randombar(horizontal)">
                                      <p:cBhvr>
                                        <p:cTn id="156" dur="500"/>
                                        <p:tgtEl>
                                          <p:spTgt spid="16"/>
                                        </p:tgtEl>
                                      </p:cBhvr>
                                    </p:animEffect>
                                  </p:childTnLst>
                                </p:cTn>
                              </p:par>
                            </p:childTnLst>
                          </p:cTn>
                        </p:par>
                      </p:childTnLst>
                    </p:cTn>
                  </p:par>
                  <p:par>
                    <p:cTn id="157" fill="hold">
                      <p:stCondLst>
                        <p:cond delay="indefinite"/>
                      </p:stCondLst>
                      <p:childTnLst>
                        <p:par>
                          <p:cTn id="158" fill="hold">
                            <p:stCondLst>
                              <p:cond delay="0"/>
                            </p:stCondLst>
                            <p:childTnLst>
                              <p:par>
                                <p:cTn id="159" presetID="14" presetClass="entr" presetSubtype="10" fill="hold" grpId="0" nodeType="click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randombar(horizontal)">
                                      <p:cBhvr>
                                        <p:cTn id="161" dur="500"/>
                                        <p:tgtEl>
                                          <p:spTgt spid="17"/>
                                        </p:tgtEl>
                                      </p:cBhvr>
                                    </p:animEffect>
                                  </p:childTnLst>
                                </p:cTn>
                              </p:par>
                            </p:childTnLst>
                          </p:cTn>
                        </p:par>
                      </p:childTnLst>
                    </p:cTn>
                  </p:par>
                  <p:par>
                    <p:cTn id="162" fill="hold">
                      <p:stCondLst>
                        <p:cond delay="indefinite"/>
                      </p:stCondLst>
                      <p:childTnLst>
                        <p:par>
                          <p:cTn id="163" fill="hold">
                            <p:stCondLst>
                              <p:cond delay="0"/>
                            </p:stCondLst>
                            <p:childTnLst>
                              <p:par>
                                <p:cTn id="164" presetID="14" presetClass="entr" presetSubtype="10" fill="hold" grpId="0" nodeType="clickEffect">
                                  <p:stCondLst>
                                    <p:cond delay="0"/>
                                  </p:stCondLst>
                                  <p:childTnLst>
                                    <p:set>
                                      <p:cBhvr>
                                        <p:cTn id="165" dur="1" fill="hold">
                                          <p:stCondLst>
                                            <p:cond delay="0"/>
                                          </p:stCondLst>
                                        </p:cTn>
                                        <p:tgtEl>
                                          <p:spTgt spid="18"/>
                                        </p:tgtEl>
                                        <p:attrNameLst>
                                          <p:attrName>style.visibility</p:attrName>
                                        </p:attrNameLst>
                                      </p:cBhvr>
                                      <p:to>
                                        <p:strVal val="visible"/>
                                      </p:to>
                                    </p:set>
                                    <p:animEffect transition="in" filter="randombar(horizontal)">
                                      <p:cBhvr>
                                        <p:cTn id="1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11560" y="332656"/>
            <a:ext cx="3525324" cy="523220"/>
          </a:xfrm>
          <a:prstGeom prst="rect">
            <a:avLst/>
          </a:prstGeom>
          <a:noFill/>
        </p:spPr>
        <p:txBody>
          <a:bodyPr wrap="none" rtlCol="0">
            <a:spAutoFit/>
          </a:bodyPr>
          <a:lstStyle/>
          <a:p>
            <a:r>
              <a:rPr lang="nl-BE" sz="2800" smtClean="0">
                <a:hlinkClick r:id="rId2"/>
              </a:rPr>
              <a:t>The virtual revolution</a:t>
            </a:r>
            <a:endParaRPr lang="nl-BE" sz="2800" smtClean="0"/>
          </a:p>
        </p:txBody>
      </p:sp>
      <p:pic>
        <p:nvPicPr>
          <p:cNvPr id="5" name="Afbeelding 4" descr="Episode image for The Cost of Free"/>
          <p:cNvPicPr/>
          <p:nvPr/>
        </p:nvPicPr>
        <p:blipFill>
          <a:blip r:embed="rId3" cstate="print"/>
          <a:srcRect/>
          <a:stretch>
            <a:fillRect/>
          </a:stretch>
        </p:blipFill>
        <p:spPr bwMode="auto">
          <a:xfrm>
            <a:off x="4430834" y="1484784"/>
            <a:ext cx="4015843" cy="2592288"/>
          </a:xfrm>
          <a:prstGeom prst="rect">
            <a:avLst/>
          </a:prstGeom>
          <a:noFill/>
          <a:ln w="9525">
            <a:noFill/>
            <a:miter lim="800000"/>
            <a:headEnd/>
            <a:tailEnd/>
          </a:ln>
        </p:spPr>
      </p:pic>
      <p:sp>
        <p:nvSpPr>
          <p:cNvPr id="3073" name="Rectangle 1"/>
          <p:cNvSpPr>
            <a:spLocks noChangeArrowheads="1"/>
          </p:cNvSpPr>
          <p:nvPr/>
        </p:nvSpPr>
        <p:spPr bwMode="auto">
          <a:xfrm>
            <a:off x="4339534" y="4119462"/>
            <a:ext cx="246471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657380"/>
                </a:solidFill>
                <a:effectLst/>
                <a:latin typeface="Verdana" pitchFamily="34" charset="0"/>
                <a:ea typeface="Calibri" pitchFamily="34" charset="0"/>
                <a:cs typeface="Times New Roman" pitchFamily="18" charset="0"/>
              </a:rPr>
              <a:t>Dr. Aleks Krotoski</a:t>
            </a:r>
            <a:endParaRPr kumimoji="0" lang="en-GB" sz="4800" b="0" i="0" u="none" strike="noStrike" cap="none" normalizeH="0" baseline="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4430834" y="1104008"/>
            <a:ext cx="4015843" cy="292388"/>
          </a:xfrm>
          <a:prstGeom prst="rect">
            <a:avLst/>
          </a:prstGeom>
          <a:solidFill>
            <a:schemeClr val="accent1">
              <a:alpha val="56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Century Gothic" pitchFamily="34" charset="0"/>
                <a:ea typeface="Calibri" pitchFamily="34" charset="0"/>
                <a:cs typeface="Times New Roman" pitchFamily="18" charset="0"/>
              </a:rPr>
              <a:t>How 20 years of the web has reshaped our lives</a:t>
            </a:r>
            <a:endParaRPr kumimoji="0" lang="en-US" sz="1300" b="0" i="0" u="none" strike="noStrike" cap="none" normalizeH="0" baseline="0" smtClean="0">
              <a:ln>
                <a:noFill/>
              </a:ln>
              <a:solidFill>
                <a:schemeClr val="bg1"/>
              </a:solidFill>
              <a:effectLst/>
              <a:latin typeface="Arial" pitchFamily="34" charset="0"/>
              <a:cs typeface="Arial" pitchFamily="34" charset="0"/>
            </a:endParaRPr>
          </a:p>
        </p:txBody>
      </p:sp>
      <p:sp>
        <p:nvSpPr>
          <p:cNvPr id="3" name="Rechthoek 2"/>
          <p:cNvSpPr/>
          <p:nvPr/>
        </p:nvSpPr>
        <p:spPr>
          <a:xfrm>
            <a:off x="4430834" y="4797152"/>
            <a:ext cx="2492990" cy="1200329"/>
          </a:xfrm>
          <a:prstGeom prst="rect">
            <a:avLst/>
          </a:prstGeom>
        </p:spPr>
        <p:txBody>
          <a:bodyPr wrap="none">
            <a:spAutoFit/>
          </a:bodyPr>
          <a:lstStyle/>
          <a:p>
            <a:r>
              <a:rPr lang="en-US">
                <a:hlinkClick r:id="rId4"/>
              </a:rPr>
              <a:t>1. The great levelling?</a:t>
            </a:r>
            <a:endParaRPr lang="en-US"/>
          </a:p>
          <a:p>
            <a:r>
              <a:rPr lang="en-US">
                <a:hlinkClick r:id="rId5"/>
              </a:rPr>
              <a:t>2. Enemy of the state?</a:t>
            </a:r>
            <a:endParaRPr lang="en-US"/>
          </a:p>
          <a:p>
            <a:r>
              <a:rPr lang="en-US">
                <a:hlinkClick r:id="rId6"/>
              </a:rPr>
              <a:t>3. The cost of free</a:t>
            </a:r>
            <a:endParaRPr lang="en-US"/>
          </a:p>
          <a:p>
            <a:r>
              <a:rPr lang="en-US">
                <a:hlinkClick r:id="rId7"/>
              </a:rPr>
              <a:t>4. Homo interneticus</a:t>
            </a:r>
            <a:r>
              <a:rPr lang="en-US" smtClean="0">
                <a:hlinkClick r:id="rId7"/>
              </a:rPr>
              <a:t>?</a:t>
            </a:r>
            <a:endParaRPr lang="en-US"/>
          </a:p>
        </p:txBody>
      </p:sp>
      <p:sp>
        <p:nvSpPr>
          <p:cNvPr id="6" name="Rechthoek 5"/>
          <p:cNvSpPr/>
          <p:nvPr/>
        </p:nvSpPr>
        <p:spPr>
          <a:xfrm>
            <a:off x="683568" y="4738256"/>
            <a:ext cx="2864887" cy="369332"/>
          </a:xfrm>
          <a:prstGeom prst="rect">
            <a:avLst/>
          </a:prstGeom>
        </p:spPr>
        <p:txBody>
          <a:bodyPr wrap="none">
            <a:spAutoFit/>
          </a:bodyPr>
          <a:lstStyle/>
          <a:p>
            <a:r>
              <a:rPr lang="nl-BE" smtClean="0"/>
              <a:t>het </a:t>
            </a:r>
            <a:r>
              <a:rPr lang="nl-BE" smtClean="0">
                <a:hlinkClick r:id="rId8"/>
              </a:rPr>
              <a:t>programma</a:t>
            </a:r>
            <a:r>
              <a:rPr lang="nl-BE" smtClean="0"/>
              <a:t> op canvas</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073"/>
                                        </p:tgtEl>
                                        <p:attrNameLst>
                                          <p:attrName>style.visibility</p:attrName>
                                        </p:attrNameLst>
                                      </p:cBhvr>
                                      <p:to>
                                        <p:strVal val="visible"/>
                                      </p:to>
                                    </p:set>
                                    <p:anim calcmode="lin" valueType="num">
                                      <p:cBhvr>
                                        <p:cTn id="12" dur="1000" fill="hold"/>
                                        <p:tgtEl>
                                          <p:spTgt spid="3073"/>
                                        </p:tgtEl>
                                        <p:attrNameLst>
                                          <p:attrName>ppt_w</p:attrName>
                                        </p:attrNameLst>
                                      </p:cBhvr>
                                      <p:tavLst>
                                        <p:tav tm="0">
                                          <p:val>
                                            <p:fltVal val="0"/>
                                          </p:val>
                                        </p:tav>
                                        <p:tav tm="100000">
                                          <p:val>
                                            <p:strVal val="#ppt_w"/>
                                          </p:val>
                                        </p:tav>
                                      </p:tavLst>
                                    </p:anim>
                                    <p:anim calcmode="lin" valueType="num">
                                      <p:cBhvr>
                                        <p:cTn id="13" dur="1000" fill="hold"/>
                                        <p:tgtEl>
                                          <p:spTgt spid="3073"/>
                                        </p:tgtEl>
                                        <p:attrNameLst>
                                          <p:attrName>ppt_h</p:attrName>
                                        </p:attrNameLst>
                                      </p:cBhvr>
                                      <p:tavLst>
                                        <p:tav tm="0">
                                          <p:val>
                                            <p:fltVal val="0"/>
                                          </p:val>
                                        </p:tav>
                                        <p:tav tm="100000">
                                          <p:val>
                                            <p:strVal val="#ppt_h"/>
                                          </p:val>
                                        </p:tav>
                                      </p:tavLst>
                                    </p:anim>
                                    <p:anim calcmode="lin" valueType="num">
                                      <p:cBhvr>
                                        <p:cTn id="14" dur="1000" fill="hold"/>
                                        <p:tgtEl>
                                          <p:spTgt spid="3073"/>
                                        </p:tgtEl>
                                        <p:attrNameLst>
                                          <p:attrName>style.rotation</p:attrName>
                                        </p:attrNameLst>
                                      </p:cBhvr>
                                      <p:tavLst>
                                        <p:tav tm="0">
                                          <p:val>
                                            <p:fltVal val="90"/>
                                          </p:val>
                                        </p:tav>
                                        <p:tav tm="100000">
                                          <p:val>
                                            <p:fltVal val="0"/>
                                          </p:val>
                                        </p:tav>
                                      </p:tavLst>
                                    </p:anim>
                                    <p:animEffect transition="in" filter="fade">
                                      <p:cBhvr>
                                        <p:cTn id="15" dur="1000"/>
                                        <p:tgtEl>
                                          <p:spTgt spid="30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randombar(horizontal)">
                                      <p:cBhvr>
                                        <p:cTn id="25" dur="5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73" grpId="0"/>
      <p:bldP spid="3074" grpId="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74392" y="1270719"/>
            <a:ext cx="3225800" cy="455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3744265" y="1939479"/>
            <a:ext cx="2068195" cy="769441"/>
          </a:xfrm>
          <a:prstGeom prst="rect">
            <a:avLst/>
          </a:prstGeom>
          <a:solidFill>
            <a:srgbClr val="7030A0"/>
          </a:solidFill>
        </p:spPr>
        <p:txBody>
          <a:bodyPr wrap="none" rtlCol="0">
            <a:spAutoFit/>
          </a:bodyPr>
          <a:lstStyle/>
          <a:p>
            <a:r>
              <a:rPr lang="nl-BE" sz="4400" smtClean="0">
                <a:solidFill>
                  <a:schemeClr val="bg1"/>
                </a:solidFill>
              </a:rPr>
              <a:t>internet</a:t>
            </a:r>
            <a:endParaRPr lang="nl-BE" sz="3200">
              <a:solidFill>
                <a:schemeClr val="bg1"/>
              </a:solidFill>
            </a:endParaRPr>
          </a:p>
        </p:txBody>
      </p:sp>
      <p:sp>
        <p:nvSpPr>
          <p:cNvPr id="8" name="Tekstvak 7"/>
          <p:cNvSpPr txBox="1"/>
          <p:nvPr/>
        </p:nvSpPr>
        <p:spPr>
          <a:xfrm>
            <a:off x="3891708" y="3163614"/>
            <a:ext cx="1846980" cy="769441"/>
          </a:xfrm>
          <a:prstGeom prst="rect">
            <a:avLst/>
          </a:prstGeom>
          <a:solidFill>
            <a:srgbClr val="7030A0"/>
          </a:solidFill>
        </p:spPr>
        <p:txBody>
          <a:bodyPr wrap="none" rtlCol="0">
            <a:spAutoFit/>
          </a:bodyPr>
          <a:lstStyle/>
          <a:p>
            <a:r>
              <a:rPr lang="nl-BE" sz="4400" smtClean="0">
                <a:solidFill>
                  <a:schemeClr val="bg1"/>
                </a:solidFill>
              </a:rPr>
              <a:t>mobiel</a:t>
            </a:r>
            <a:endParaRPr lang="nl-BE" sz="4400">
              <a:solidFill>
                <a:schemeClr val="bg1"/>
              </a:solidFill>
            </a:endParaRPr>
          </a:p>
        </p:txBody>
      </p:sp>
      <p:sp>
        <p:nvSpPr>
          <p:cNvPr id="9" name="Tekstvak 8"/>
          <p:cNvSpPr txBox="1"/>
          <p:nvPr/>
        </p:nvSpPr>
        <p:spPr>
          <a:xfrm>
            <a:off x="3422868" y="4398203"/>
            <a:ext cx="2747868" cy="830997"/>
          </a:xfrm>
          <a:prstGeom prst="rect">
            <a:avLst/>
          </a:prstGeom>
          <a:solidFill>
            <a:srgbClr val="7030A0"/>
          </a:solidFill>
        </p:spPr>
        <p:txBody>
          <a:bodyPr wrap="none" rtlCol="0">
            <a:spAutoFit/>
          </a:bodyPr>
          <a:lstStyle/>
          <a:p>
            <a:r>
              <a:rPr lang="nl-BE" sz="4800" smtClean="0">
                <a:solidFill>
                  <a:schemeClr val="bg1"/>
                </a:solidFill>
              </a:rPr>
              <a:t>digitale</a:t>
            </a:r>
            <a:r>
              <a:rPr lang="nl-BE" sz="4800" smtClean="0"/>
              <a:t> </a:t>
            </a:r>
            <a:r>
              <a:rPr lang="nl-BE" sz="4400" smtClean="0">
                <a:solidFill>
                  <a:schemeClr val="bg1"/>
                </a:solidFill>
              </a:rPr>
              <a:t>tv</a:t>
            </a:r>
            <a:endParaRPr lang="nl-BE" sz="4400">
              <a:solidFill>
                <a:schemeClr val="bg1"/>
              </a:solidFill>
            </a:endParaRPr>
          </a:p>
        </p:txBody>
      </p:sp>
      <p:cxnSp>
        <p:nvCxnSpPr>
          <p:cNvPr id="10" name="Rechte verbindingslijn met pijl 9"/>
          <p:cNvCxnSpPr>
            <a:stCxn id="5" idx="3"/>
            <a:endCxn id="18" idx="1"/>
          </p:cNvCxnSpPr>
          <p:nvPr/>
        </p:nvCxnSpPr>
        <p:spPr>
          <a:xfrm>
            <a:off x="5812460" y="2324200"/>
            <a:ext cx="1495844" cy="1098703"/>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a:stCxn id="8" idx="3"/>
            <a:endCxn id="18" idx="1"/>
          </p:cNvCxnSpPr>
          <p:nvPr/>
        </p:nvCxnSpPr>
        <p:spPr>
          <a:xfrm flipV="1">
            <a:off x="5738688" y="3422903"/>
            <a:ext cx="1569616" cy="125432"/>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a:endCxn id="18" idx="1"/>
          </p:cNvCxnSpPr>
          <p:nvPr/>
        </p:nvCxnSpPr>
        <p:spPr>
          <a:xfrm flipV="1">
            <a:off x="6185210" y="3422903"/>
            <a:ext cx="1123094" cy="1394425"/>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7308304" y="3068960"/>
            <a:ext cx="1296144" cy="707886"/>
          </a:xfrm>
          <a:prstGeom prst="rect">
            <a:avLst/>
          </a:prstGeom>
          <a:noFill/>
        </p:spPr>
        <p:txBody>
          <a:bodyPr wrap="none" rtlCol="0">
            <a:spAutoFit/>
          </a:bodyPr>
          <a:lstStyle/>
          <a:p>
            <a:r>
              <a:rPr lang="nl-BE" sz="4000" smtClean="0"/>
              <a:t>NGA</a:t>
            </a:r>
            <a:endParaRPr lang="nl-BE"/>
          </a:p>
        </p:txBody>
      </p:sp>
      <p:sp>
        <p:nvSpPr>
          <p:cNvPr id="23" name="Tekstvak 22"/>
          <p:cNvSpPr txBox="1"/>
          <p:nvPr/>
        </p:nvSpPr>
        <p:spPr>
          <a:xfrm>
            <a:off x="7020272" y="4077072"/>
            <a:ext cx="1883849" cy="1477328"/>
          </a:xfrm>
          <a:prstGeom prst="rect">
            <a:avLst/>
          </a:prstGeom>
          <a:noFill/>
        </p:spPr>
        <p:txBody>
          <a:bodyPr wrap="none" rtlCol="0">
            <a:spAutoFit/>
          </a:bodyPr>
          <a:lstStyle/>
          <a:p>
            <a:pPr marL="285750" indent="-285750">
              <a:buFontTx/>
              <a:buChar char="-"/>
            </a:pPr>
            <a:r>
              <a:rPr lang="nl-BE" smtClean="0"/>
              <a:t>informatie</a:t>
            </a:r>
          </a:p>
          <a:p>
            <a:pPr marL="285750" indent="-285750">
              <a:buFontTx/>
              <a:buChar char="-"/>
            </a:pPr>
            <a:r>
              <a:rPr lang="nl-BE" smtClean="0"/>
              <a:t>educatie</a:t>
            </a:r>
          </a:p>
          <a:p>
            <a:pPr marL="285750" indent="-285750">
              <a:buFontTx/>
              <a:buChar char="-"/>
            </a:pPr>
            <a:r>
              <a:rPr lang="nl-BE" smtClean="0"/>
              <a:t>transacties</a:t>
            </a:r>
          </a:p>
          <a:p>
            <a:pPr marL="285750" indent="-285750">
              <a:buFontTx/>
              <a:buChar char="-"/>
            </a:pPr>
            <a:r>
              <a:rPr lang="nl-BE" smtClean="0"/>
              <a:t>entertainment</a:t>
            </a:r>
          </a:p>
          <a:p>
            <a:pPr marL="285750" indent="-285750">
              <a:buFontTx/>
              <a:buChar char="-"/>
            </a:pPr>
            <a:r>
              <a:rPr lang="nl-BE" smtClean="0"/>
              <a:t>SAAS</a:t>
            </a:r>
            <a:endParaRPr lang="nl-BE"/>
          </a:p>
        </p:txBody>
      </p:sp>
    </p:spTree>
    <p:extLst>
      <p:ext uri="{BB962C8B-B14F-4D97-AF65-F5344CB8AC3E}">
        <p14:creationId xmlns="" xmlns:p14="http://schemas.microsoft.com/office/powerpoint/2010/main" val="31761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fade">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61111E-6 -3.07728E-6 L -0.31979 0.00347 " pathEditMode="relative" rAng="0" ptsTypes="AA">
                                      <p:cBhvr>
                                        <p:cTn id="28" dur="2000" fill="hold"/>
                                        <p:tgtEl>
                                          <p:spTgt spid="103426"/>
                                        </p:tgtEl>
                                        <p:attrNameLst>
                                          <p:attrName>ppt_x</p:attrName>
                                          <p:attrName>ppt_y</p:attrName>
                                        </p:attrNameLst>
                                      </p:cBhvr>
                                      <p:rCtr x="-15990" y="162"/>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p:cTn id="50"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2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3">
                                            <p:txEl>
                                              <p:pRg st="1" end="1"/>
                                            </p:txEl>
                                          </p:spTgt>
                                        </p:tgtEl>
                                        <p:attrNameLst>
                                          <p:attrName>style.visibility</p:attrName>
                                        </p:attrNameLst>
                                      </p:cBhvr>
                                      <p:to>
                                        <p:strVal val="visible"/>
                                      </p:to>
                                    </p:set>
                                    <p:anim calcmode="lin" valueType="num">
                                      <p:cBhvr>
                                        <p:cTn id="58" dur="10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59" dur="1000" fill="hold"/>
                                        <p:tgtEl>
                                          <p:spTgt spid="23">
                                            <p:txEl>
                                              <p:pRg st="1" end="1"/>
                                            </p:txEl>
                                          </p:spTgt>
                                        </p:tgtEl>
                                        <p:attrNameLst>
                                          <p:attrName>ppt_h</p:attrName>
                                        </p:attrNameLst>
                                      </p:cBhvr>
                                      <p:tavLst>
                                        <p:tav tm="0">
                                          <p:val>
                                            <p:fltVal val="0"/>
                                          </p:val>
                                        </p:tav>
                                        <p:tav tm="100000">
                                          <p:val>
                                            <p:strVal val="#ppt_h"/>
                                          </p:val>
                                        </p:tav>
                                      </p:tavLst>
                                    </p:anim>
                                    <p:anim calcmode="lin" valueType="num">
                                      <p:cBhvr>
                                        <p:cTn id="60" dur="1000" fill="hold"/>
                                        <p:tgtEl>
                                          <p:spTgt spid="23">
                                            <p:txEl>
                                              <p:pRg st="1" end="1"/>
                                            </p:txEl>
                                          </p:spTgt>
                                        </p:tgtEl>
                                        <p:attrNameLst>
                                          <p:attrName>style.rotation</p:attrName>
                                        </p:attrNameLst>
                                      </p:cBhvr>
                                      <p:tavLst>
                                        <p:tav tm="0">
                                          <p:val>
                                            <p:fltVal val="90"/>
                                          </p:val>
                                        </p:tav>
                                        <p:tav tm="100000">
                                          <p:val>
                                            <p:fltVal val="0"/>
                                          </p:val>
                                        </p:tav>
                                      </p:tavLst>
                                    </p:anim>
                                    <p:animEffect transition="in" filter="fade">
                                      <p:cBhvr>
                                        <p:cTn id="61" dur="1000"/>
                                        <p:tgtEl>
                                          <p:spTgt spid="23">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3">
                                            <p:txEl>
                                              <p:pRg st="2" end="2"/>
                                            </p:txEl>
                                          </p:spTgt>
                                        </p:tgtEl>
                                        <p:attrNameLst>
                                          <p:attrName>style.visibility</p:attrName>
                                        </p:attrNameLst>
                                      </p:cBhvr>
                                      <p:to>
                                        <p:strVal val="visible"/>
                                      </p:to>
                                    </p:set>
                                    <p:anim calcmode="lin" valueType="num">
                                      <p:cBhvr>
                                        <p:cTn id="66" dur="10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67" dur="10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68" dur="1000" fill="hold"/>
                                        <p:tgtEl>
                                          <p:spTgt spid="23">
                                            <p:txEl>
                                              <p:pRg st="2" end="2"/>
                                            </p:txEl>
                                          </p:spTgt>
                                        </p:tgtEl>
                                        <p:attrNameLst>
                                          <p:attrName>style.rotation</p:attrName>
                                        </p:attrNameLst>
                                      </p:cBhvr>
                                      <p:tavLst>
                                        <p:tav tm="0">
                                          <p:val>
                                            <p:fltVal val="90"/>
                                          </p:val>
                                        </p:tav>
                                        <p:tav tm="100000">
                                          <p:val>
                                            <p:fltVal val="0"/>
                                          </p:val>
                                        </p:tav>
                                      </p:tavLst>
                                    </p:anim>
                                    <p:animEffect transition="in" filter="fade">
                                      <p:cBhvr>
                                        <p:cTn id="69" dur="1000"/>
                                        <p:tgtEl>
                                          <p:spTgt spid="23">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3">
                                            <p:txEl>
                                              <p:pRg st="3" end="3"/>
                                            </p:txEl>
                                          </p:spTgt>
                                        </p:tgtEl>
                                        <p:attrNameLst>
                                          <p:attrName>style.visibility</p:attrName>
                                        </p:attrNameLst>
                                      </p:cBhvr>
                                      <p:to>
                                        <p:strVal val="visible"/>
                                      </p:to>
                                    </p:set>
                                    <p:anim calcmode="lin" valueType="num">
                                      <p:cBhvr>
                                        <p:cTn id="74" dur="10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75" dur="10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76" dur="1000" fill="hold"/>
                                        <p:tgtEl>
                                          <p:spTgt spid="23">
                                            <p:txEl>
                                              <p:pRg st="3" end="3"/>
                                            </p:txEl>
                                          </p:spTgt>
                                        </p:tgtEl>
                                        <p:attrNameLst>
                                          <p:attrName>style.rotation</p:attrName>
                                        </p:attrNameLst>
                                      </p:cBhvr>
                                      <p:tavLst>
                                        <p:tav tm="0">
                                          <p:val>
                                            <p:fltVal val="90"/>
                                          </p:val>
                                        </p:tav>
                                        <p:tav tm="100000">
                                          <p:val>
                                            <p:fltVal val="0"/>
                                          </p:val>
                                        </p:tav>
                                      </p:tavLst>
                                    </p:anim>
                                    <p:animEffect transition="in" filter="fade">
                                      <p:cBhvr>
                                        <p:cTn id="77" dur="1000"/>
                                        <p:tgtEl>
                                          <p:spTgt spid="23">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23">
                                            <p:txEl>
                                              <p:pRg st="4" end="4"/>
                                            </p:txEl>
                                          </p:spTgt>
                                        </p:tgtEl>
                                        <p:attrNameLst>
                                          <p:attrName>style.visibility</p:attrName>
                                        </p:attrNameLst>
                                      </p:cBhvr>
                                      <p:to>
                                        <p:strVal val="visible"/>
                                      </p:to>
                                    </p:set>
                                    <p:anim calcmode="lin" valueType="num">
                                      <p:cBhvr>
                                        <p:cTn id="82" dur="10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83" dur="1000" fill="hold"/>
                                        <p:tgtEl>
                                          <p:spTgt spid="23">
                                            <p:txEl>
                                              <p:pRg st="4" end="4"/>
                                            </p:txEl>
                                          </p:spTgt>
                                        </p:tgtEl>
                                        <p:attrNameLst>
                                          <p:attrName>ppt_h</p:attrName>
                                        </p:attrNameLst>
                                      </p:cBhvr>
                                      <p:tavLst>
                                        <p:tav tm="0">
                                          <p:val>
                                            <p:fltVal val="0"/>
                                          </p:val>
                                        </p:tav>
                                        <p:tav tm="100000">
                                          <p:val>
                                            <p:strVal val="#ppt_h"/>
                                          </p:val>
                                        </p:tav>
                                      </p:tavLst>
                                    </p:anim>
                                    <p:anim calcmode="lin" valueType="num">
                                      <p:cBhvr>
                                        <p:cTn id="84" dur="1000" fill="hold"/>
                                        <p:tgtEl>
                                          <p:spTgt spid="23">
                                            <p:txEl>
                                              <p:pRg st="4" end="4"/>
                                            </p:txEl>
                                          </p:spTgt>
                                        </p:tgtEl>
                                        <p:attrNameLst>
                                          <p:attrName>style.rotation</p:attrName>
                                        </p:attrNameLst>
                                      </p:cBhvr>
                                      <p:tavLst>
                                        <p:tav tm="0">
                                          <p:val>
                                            <p:fltVal val="90"/>
                                          </p:val>
                                        </p:tav>
                                        <p:tav tm="100000">
                                          <p:val>
                                            <p:fltVal val="0"/>
                                          </p:val>
                                        </p:tav>
                                      </p:tavLst>
                                    </p:anim>
                                    <p:animEffect transition="in" filter="fade">
                                      <p:cBhvr>
                                        <p:cTn id="85" dur="10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8" grpId="0"/>
      <p:bldP spid="2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4009</TotalTime>
  <Words>949</Words>
  <Application>Microsoft Office PowerPoint</Application>
  <PresentationFormat>Diavoorstelling (4:3)</PresentationFormat>
  <Paragraphs>116</Paragraphs>
  <Slides>22</Slides>
  <Notes>2</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Trek</vt:lpstr>
      <vt:lpstr>Dia 1</vt:lpstr>
      <vt:lpstr>Dia 2</vt:lpstr>
      <vt:lpstr>De macro-omgeving</vt:lpstr>
      <vt:lpstr>Dia 4</vt:lpstr>
      <vt:lpstr>Dia 5</vt:lpstr>
      <vt:lpstr>Dia 6</vt:lpstr>
      <vt:lpstr>Dia 7</vt:lpstr>
      <vt:lpstr>Dia 8</vt:lpstr>
      <vt:lpstr>Dia 9</vt:lpstr>
      <vt:lpstr>Dia 10</vt:lpstr>
      <vt:lpstr>De macro-omgeving</vt:lpstr>
      <vt:lpstr>Dia 12</vt:lpstr>
      <vt:lpstr>Dia 13</vt:lpstr>
      <vt:lpstr>Dia 14</vt:lpstr>
      <vt:lpstr>Dia 15</vt:lpstr>
      <vt:lpstr>Dia 16</vt:lpstr>
      <vt:lpstr>Dia 17</vt:lpstr>
      <vt:lpstr>Dia 18</vt:lpstr>
      <vt:lpstr>Dia 19</vt:lpstr>
      <vt:lpstr>Dia 20</vt:lpstr>
      <vt:lpstr>Innovatieprogramma kennisnet</vt:lpstr>
      <vt:lpstr>Dia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ICT-HOME</dc:creator>
  <cp:lastModifiedBy>ICT-PLATFORM</cp:lastModifiedBy>
  <cp:revision>412</cp:revision>
  <dcterms:created xsi:type="dcterms:W3CDTF">2010-01-08T13:44:48Z</dcterms:created>
  <dcterms:modified xsi:type="dcterms:W3CDTF">2010-10-19T08:26:26Z</dcterms:modified>
</cp:coreProperties>
</file>